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8288000" cy="10287000"/>
  <p:notesSz cx="6858000" cy="9144000"/>
  <p:embeddedFontLst>
    <p:embeddedFont>
      <p:font typeface="Be Vietnam" panose="020B0604020202020204" charset="0"/>
      <p:regular r:id="rId22"/>
    </p:embeddedFont>
    <p:embeddedFont>
      <p:font typeface="Be Vietnam Medium" panose="020B0604020202020204" charset="0"/>
      <p:regular r:id="rId23"/>
    </p:embeddedFont>
    <p:embeddedFont>
      <p:font typeface="Be Vietnam Medium Italics" panose="020B0604020202020204" charset="0"/>
      <p:regular r:id="rId24"/>
    </p:embeddedFont>
    <p:embeddedFont>
      <p:font typeface="Be Vietnam Ultra-Bold" panose="020B0604020202020204" charset="0"/>
      <p:regular r:id="rId25"/>
    </p:embeddedFont>
    <p:embeddedFont>
      <p:font typeface="Be Vietnam Ultra-Bold Italics" panose="020B0604020202020204" charset="0"/>
      <p:regular r:id="rId26"/>
    </p:embeddedFont>
    <p:embeddedFont>
      <p:font typeface="Hind Siliguri" panose="020B0502040204020203" pitchFamily="2" charset="0"/>
      <p:regular r:id="rId27"/>
    </p:embeddedFont>
    <p:embeddedFont>
      <p:font typeface="Open Sans Bold" panose="020B0604020202020204" charset="0"/>
      <p:regular r:id="rId28"/>
    </p:embeddedFont>
    <p:embeddedFont>
      <p:font typeface="TT Chocolates 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7" d="100"/>
          <a:sy n="57" d="100"/>
        </p:scale>
        <p:origin x="28"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png>
</file>

<file path=ppt/media/image3.sv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7.sv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hyperlink" Target="https://www.ijraset.com/research-paper/comprehensive-study-on-aes-and-diffie-hellman-encryption" TargetMode="External"/><Relationship Id="rId13" Type="http://schemas.openxmlformats.org/officeDocument/2006/relationships/hyperlink" Target="http://cryptography.io" TargetMode="External"/><Relationship Id="rId3" Type="http://schemas.openxmlformats.org/officeDocument/2006/relationships/hyperlink" Target="https://www.google.com/url?q=https://www.geeksforgeeks.org/&amp;sa=U&amp;sqi=2&amp;ved=2ahUKEwjLjqqVgaSRAxUd_rsIHWuaHCAQFnoECCQQAQ&amp;usg=AOvVaw3L-dQySvfQ6DeMIJSnFAkl" TargetMode="External"/><Relationship Id="rId7" Type="http://schemas.openxmlformats.org/officeDocument/2006/relationships/hyperlink" Target="http://ijraset.com" TargetMode="External"/><Relationship Id="rId12" Type="http://schemas.openxmlformats.org/officeDocument/2006/relationships/hyperlink" Target="https://openssl.org" TargetMode="External"/><Relationship Id="rId2" Type="http://schemas.openxmlformats.org/officeDocument/2006/relationships/image" Target="../media/image1.png"/><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hyperlink" Target="https://www.ijcsit.com/~ijcsitco/docs/Volume%206/vol6issue05/ijcsit2015060526.pdf" TargetMode="External"/><Relationship Id="rId11" Type="http://schemas.openxmlformats.org/officeDocument/2006/relationships/hyperlink" Target="http://openssl.org" TargetMode="External"/><Relationship Id="rId5" Type="http://schemas.openxmlformats.org/officeDocument/2006/relationships/hyperlink" Target="https://www.google.com/url?q=https://arxiv.org/abs/1901.09520&amp;sa=U&amp;sqi=2&amp;ved=2ahUKEwjI7u_MgaSRAxVLOPsDHVhoOJYQFnoECCcQAQ&amp;usg=AOvVaw2uPQYZ9RCWoRUB0FqwXHTa" TargetMode="External"/><Relationship Id="rId15" Type="http://schemas.openxmlformats.org/officeDocument/2006/relationships/hyperlink" Target="https://pypi.org/project/pycryptodome/" TargetMode="External"/><Relationship Id="rId10" Type="http://schemas.openxmlformats.org/officeDocument/2006/relationships/hyperlink" Target="https://github.com/jaybosamiya/DiffieHellman-ManInTheMiddle" TargetMode="External"/><Relationship Id="rId4" Type="http://schemas.openxmlformats.org/officeDocument/2006/relationships/hyperlink" Target="http://arxiv.org" TargetMode="External"/><Relationship Id="rId9" Type="http://schemas.openxmlformats.org/officeDocument/2006/relationships/hyperlink" Target="https://github.com/Davidmenamm/Cyber_Security_Diffie_Hellman_Man_in_the_Middle_Attack" TargetMode="External"/><Relationship Id="rId14" Type="http://schemas.openxmlformats.org/officeDocument/2006/relationships/hyperlink" Target="https://cryptography.io/en/lates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13188263" y="2211650"/>
            <a:ext cx="5940732" cy="7704495"/>
            <a:chOff x="0" y="0"/>
            <a:chExt cx="881770" cy="1143561"/>
          </a:xfrm>
        </p:grpSpPr>
        <p:sp>
          <p:nvSpPr>
            <p:cNvPr id="4" name="Freeform 4"/>
            <p:cNvSpPr/>
            <p:nvPr/>
          </p:nvSpPr>
          <p:spPr>
            <a:xfrm>
              <a:off x="0" y="0"/>
              <a:ext cx="881770" cy="1143561"/>
            </a:xfrm>
            <a:custGeom>
              <a:avLst/>
              <a:gdLst/>
              <a:ahLst/>
              <a:cxnLst/>
              <a:rect l="l" t="t" r="r" b="b"/>
              <a:pathLst>
                <a:path w="881770" h="1143561">
                  <a:moveTo>
                    <a:pt x="66463" y="0"/>
                  </a:moveTo>
                  <a:lnTo>
                    <a:pt x="815307" y="0"/>
                  </a:lnTo>
                  <a:cubicBezTo>
                    <a:pt x="852014" y="0"/>
                    <a:pt x="881770" y="29756"/>
                    <a:pt x="881770" y="66463"/>
                  </a:cubicBezTo>
                  <a:lnTo>
                    <a:pt x="881770" y="1077099"/>
                  </a:lnTo>
                  <a:cubicBezTo>
                    <a:pt x="881770" y="1113805"/>
                    <a:pt x="852014" y="1143561"/>
                    <a:pt x="815307" y="1143561"/>
                  </a:cubicBezTo>
                  <a:lnTo>
                    <a:pt x="66463" y="1143561"/>
                  </a:lnTo>
                  <a:cubicBezTo>
                    <a:pt x="29756" y="1143561"/>
                    <a:pt x="0" y="1113805"/>
                    <a:pt x="0" y="1077099"/>
                  </a:cubicBezTo>
                  <a:lnTo>
                    <a:pt x="0" y="66463"/>
                  </a:lnTo>
                  <a:cubicBezTo>
                    <a:pt x="0" y="29756"/>
                    <a:pt x="29756" y="0"/>
                    <a:pt x="66463" y="0"/>
                  </a:cubicBezTo>
                  <a:close/>
                </a:path>
              </a:pathLst>
            </a:custGeom>
            <a:solidFill>
              <a:srgbClr val="E8B96A"/>
            </a:solidFill>
          </p:spPr>
        </p:sp>
        <p:sp>
          <p:nvSpPr>
            <p:cNvPr id="5" name="TextBox 5"/>
            <p:cNvSpPr txBox="1"/>
            <p:nvPr/>
          </p:nvSpPr>
          <p:spPr>
            <a:xfrm>
              <a:off x="0" y="-47625"/>
              <a:ext cx="881770" cy="1191186"/>
            </a:xfrm>
            <a:prstGeom prst="rect">
              <a:avLst/>
            </a:prstGeom>
          </p:spPr>
          <p:txBody>
            <a:bodyPr lIns="50800" tIns="50800" rIns="50800" bIns="50800" rtlCol="0" anchor="ctr"/>
            <a:lstStyle/>
            <a:p>
              <a:pPr algn="ctr">
                <a:lnSpc>
                  <a:spcPts val="2800"/>
                </a:lnSpc>
              </a:pPr>
              <a:r>
                <a:rPr lang="en-US" sz="2000" b="1">
                  <a:solidFill>
                    <a:srgbClr val="FFFFFF"/>
                  </a:solidFill>
                  <a:latin typeface="Be Vietnam Medium"/>
                  <a:ea typeface="Be Vietnam Medium"/>
                  <a:cs typeface="Be Vietnam Medium"/>
                  <a:sym typeface="Be Vietnam Medium"/>
                </a:rPr>
                <a:t> </a:t>
              </a:r>
            </a:p>
          </p:txBody>
        </p:sp>
      </p:grpSp>
      <p:grpSp>
        <p:nvGrpSpPr>
          <p:cNvPr id="6" name="Group 6"/>
          <p:cNvGrpSpPr/>
          <p:nvPr/>
        </p:nvGrpSpPr>
        <p:grpSpPr>
          <a:xfrm rot="-1689571">
            <a:off x="12939732" y="-1577438"/>
            <a:ext cx="3086100" cy="7144088"/>
            <a:chOff x="0" y="0"/>
            <a:chExt cx="812800" cy="1881571"/>
          </a:xfrm>
        </p:grpSpPr>
        <p:sp>
          <p:nvSpPr>
            <p:cNvPr id="7" name="Freeform 7"/>
            <p:cNvSpPr/>
            <p:nvPr/>
          </p:nvSpPr>
          <p:spPr>
            <a:xfrm>
              <a:off x="0" y="0"/>
              <a:ext cx="812800" cy="1881571"/>
            </a:xfrm>
            <a:custGeom>
              <a:avLst/>
              <a:gdLst/>
              <a:ahLst/>
              <a:cxnLst/>
              <a:rect l="l" t="t" r="r" b="b"/>
              <a:pathLst>
                <a:path w="812800" h="1881571">
                  <a:moveTo>
                    <a:pt x="0" y="0"/>
                  </a:moveTo>
                  <a:lnTo>
                    <a:pt x="812800" y="0"/>
                  </a:lnTo>
                  <a:lnTo>
                    <a:pt x="812800" y="1881571"/>
                  </a:lnTo>
                  <a:lnTo>
                    <a:pt x="0" y="1881571"/>
                  </a:lnTo>
                  <a:close/>
                </a:path>
              </a:pathLst>
            </a:custGeom>
            <a:solidFill>
              <a:srgbClr val="262262"/>
            </a:solidFill>
          </p:spPr>
        </p:sp>
        <p:sp>
          <p:nvSpPr>
            <p:cNvPr id="8" name="TextBox 8"/>
            <p:cNvSpPr txBox="1"/>
            <p:nvPr/>
          </p:nvSpPr>
          <p:spPr>
            <a:xfrm>
              <a:off x="0" y="-47625"/>
              <a:ext cx="812800" cy="1929196"/>
            </a:xfrm>
            <a:prstGeom prst="rect">
              <a:avLst/>
            </a:prstGeom>
          </p:spPr>
          <p:txBody>
            <a:bodyPr lIns="50800" tIns="50800" rIns="50800" bIns="50800" rtlCol="0" anchor="ctr"/>
            <a:lstStyle/>
            <a:p>
              <a:pPr algn="ctr">
                <a:lnSpc>
                  <a:spcPts val="2800"/>
                </a:lnSpc>
              </a:pPr>
              <a:endParaRPr/>
            </a:p>
          </p:txBody>
        </p:sp>
      </p:grpSp>
      <p:sp>
        <p:nvSpPr>
          <p:cNvPr id="9" name="Freeform 9"/>
          <p:cNvSpPr/>
          <p:nvPr/>
        </p:nvSpPr>
        <p:spPr>
          <a:xfrm flipV="1">
            <a:off x="11626041" y="-3189659"/>
            <a:ext cx="9459160" cy="15079820"/>
          </a:xfrm>
          <a:custGeom>
            <a:avLst/>
            <a:gdLst/>
            <a:ahLst/>
            <a:cxnLst/>
            <a:rect l="l" t="t" r="r" b="b"/>
            <a:pathLst>
              <a:path w="9459160" h="15079820">
                <a:moveTo>
                  <a:pt x="0" y="15079820"/>
                </a:moveTo>
                <a:lnTo>
                  <a:pt x="9459160" y="15079820"/>
                </a:lnTo>
                <a:lnTo>
                  <a:pt x="9459160" y="0"/>
                </a:lnTo>
                <a:lnTo>
                  <a:pt x="0" y="0"/>
                </a:lnTo>
                <a:lnTo>
                  <a:pt x="0" y="1507982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0" name="Group 10"/>
          <p:cNvGrpSpPr/>
          <p:nvPr/>
        </p:nvGrpSpPr>
        <p:grpSpPr>
          <a:xfrm>
            <a:off x="1255401" y="2434018"/>
            <a:ext cx="11132996" cy="4723888"/>
            <a:chOff x="0" y="0"/>
            <a:chExt cx="3498255" cy="1484359"/>
          </a:xfrm>
        </p:grpSpPr>
        <p:sp>
          <p:nvSpPr>
            <p:cNvPr id="11" name="Freeform 11"/>
            <p:cNvSpPr/>
            <p:nvPr/>
          </p:nvSpPr>
          <p:spPr>
            <a:xfrm>
              <a:off x="0" y="0"/>
              <a:ext cx="3498255" cy="1484359"/>
            </a:xfrm>
            <a:custGeom>
              <a:avLst/>
              <a:gdLst/>
              <a:ahLst/>
              <a:cxnLst/>
              <a:rect l="l" t="t" r="r" b="b"/>
              <a:pathLst>
                <a:path w="3498255" h="1484359">
                  <a:moveTo>
                    <a:pt x="9736" y="0"/>
                  </a:moveTo>
                  <a:lnTo>
                    <a:pt x="3488519" y="0"/>
                  </a:lnTo>
                  <a:cubicBezTo>
                    <a:pt x="3493896" y="0"/>
                    <a:pt x="3498255" y="4359"/>
                    <a:pt x="3498255" y="9736"/>
                  </a:cubicBezTo>
                  <a:lnTo>
                    <a:pt x="3498255" y="1474623"/>
                  </a:lnTo>
                  <a:cubicBezTo>
                    <a:pt x="3498255" y="1480000"/>
                    <a:pt x="3493896" y="1484359"/>
                    <a:pt x="3488519" y="1484359"/>
                  </a:cubicBezTo>
                  <a:lnTo>
                    <a:pt x="9736" y="1484359"/>
                  </a:lnTo>
                  <a:cubicBezTo>
                    <a:pt x="4359" y="1484359"/>
                    <a:pt x="0" y="1480000"/>
                    <a:pt x="0" y="1474623"/>
                  </a:cubicBezTo>
                  <a:lnTo>
                    <a:pt x="0" y="9736"/>
                  </a:lnTo>
                  <a:cubicBezTo>
                    <a:pt x="0" y="4359"/>
                    <a:pt x="4359" y="0"/>
                    <a:pt x="9736" y="0"/>
                  </a:cubicBezTo>
                  <a:close/>
                </a:path>
              </a:pathLst>
            </a:custGeom>
            <a:solidFill>
              <a:srgbClr val="000000">
                <a:alpha val="0"/>
              </a:srgbClr>
            </a:solidFill>
            <a:ln w="95250" cap="sq">
              <a:solidFill>
                <a:srgbClr val="195759"/>
              </a:solidFill>
              <a:prstDash val="solid"/>
              <a:miter/>
            </a:ln>
          </p:spPr>
        </p:sp>
        <p:sp>
          <p:nvSpPr>
            <p:cNvPr id="12" name="TextBox 12"/>
            <p:cNvSpPr txBox="1"/>
            <p:nvPr/>
          </p:nvSpPr>
          <p:spPr>
            <a:xfrm>
              <a:off x="0" y="-47625"/>
              <a:ext cx="3498255" cy="1531984"/>
            </a:xfrm>
            <a:prstGeom prst="rect">
              <a:avLst/>
            </a:prstGeom>
          </p:spPr>
          <p:txBody>
            <a:bodyPr lIns="50800" tIns="50800" rIns="50800" bIns="50800" rtlCol="0" anchor="ctr"/>
            <a:lstStyle/>
            <a:p>
              <a:pPr algn="ctr">
                <a:lnSpc>
                  <a:spcPts val="2800"/>
                </a:lnSpc>
              </a:pPr>
              <a:endParaRPr/>
            </a:p>
          </p:txBody>
        </p:sp>
      </p:grpSp>
      <p:sp>
        <p:nvSpPr>
          <p:cNvPr id="13" name="Freeform 13"/>
          <p:cNvSpPr/>
          <p:nvPr/>
        </p:nvSpPr>
        <p:spPr>
          <a:xfrm>
            <a:off x="652791" y="329788"/>
            <a:ext cx="4289632" cy="1793594"/>
          </a:xfrm>
          <a:custGeom>
            <a:avLst/>
            <a:gdLst/>
            <a:ahLst/>
            <a:cxnLst/>
            <a:rect l="l" t="t" r="r" b="b"/>
            <a:pathLst>
              <a:path w="4289632" h="1793594">
                <a:moveTo>
                  <a:pt x="0" y="0"/>
                </a:moveTo>
                <a:lnTo>
                  <a:pt x="4289632" y="0"/>
                </a:lnTo>
                <a:lnTo>
                  <a:pt x="4289632" y="1793594"/>
                </a:lnTo>
                <a:lnTo>
                  <a:pt x="0" y="1793594"/>
                </a:lnTo>
                <a:lnTo>
                  <a:pt x="0" y="0"/>
                </a:lnTo>
                <a:close/>
              </a:path>
            </a:pathLst>
          </a:custGeom>
          <a:blipFill>
            <a:blip r:embed="rId5"/>
            <a:stretch>
              <a:fillRect/>
            </a:stretch>
          </a:blipFill>
        </p:spPr>
      </p:sp>
      <p:sp>
        <p:nvSpPr>
          <p:cNvPr id="14" name="TextBox 14"/>
          <p:cNvSpPr txBox="1"/>
          <p:nvPr/>
        </p:nvSpPr>
        <p:spPr>
          <a:xfrm>
            <a:off x="1951941" y="3049301"/>
            <a:ext cx="9581234" cy="1721498"/>
          </a:xfrm>
          <a:prstGeom prst="rect">
            <a:avLst/>
          </a:prstGeom>
        </p:spPr>
        <p:txBody>
          <a:bodyPr lIns="0" tIns="0" rIns="0" bIns="0" rtlCol="0" anchor="t">
            <a:spAutoFit/>
          </a:bodyPr>
          <a:lstStyle/>
          <a:p>
            <a:pPr algn="l">
              <a:lnSpc>
                <a:spcPts val="6964"/>
              </a:lnSpc>
              <a:spcBef>
                <a:spcPct val="0"/>
              </a:spcBef>
            </a:pPr>
            <a:r>
              <a:rPr lang="en-US" sz="4974">
                <a:solidFill>
                  <a:srgbClr val="33326B"/>
                </a:solidFill>
                <a:latin typeface="Hind Siliguri"/>
                <a:ea typeface="Hind Siliguri"/>
                <a:cs typeface="Hind Siliguri"/>
                <a:sym typeface="Hind Siliguri"/>
              </a:rPr>
              <a:t> MAN-IN-THE-MIDDLE ATTACK ON DIFFIE-HELLMAN</a:t>
            </a:r>
          </a:p>
        </p:txBody>
      </p:sp>
      <p:sp>
        <p:nvSpPr>
          <p:cNvPr id="15" name="TextBox 15"/>
          <p:cNvSpPr txBox="1"/>
          <p:nvPr/>
        </p:nvSpPr>
        <p:spPr>
          <a:xfrm>
            <a:off x="1951941" y="4131176"/>
            <a:ext cx="8399324" cy="1958191"/>
          </a:xfrm>
          <a:prstGeom prst="rect">
            <a:avLst/>
          </a:prstGeom>
        </p:spPr>
        <p:txBody>
          <a:bodyPr lIns="0" tIns="0" rIns="0" bIns="0" rtlCol="0" anchor="t">
            <a:spAutoFit/>
          </a:bodyPr>
          <a:lstStyle/>
          <a:p>
            <a:pPr algn="ctr">
              <a:lnSpc>
                <a:spcPts val="16024"/>
              </a:lnSpc>
              <a:spcBef>
                <a:spcPct val="0"/>
              </a:spcBef>
            </a:pPr>
            <a:r>
              <a:rPr lang="en-US" sz="11445" b="1">
                <a:solidFill>
                  <a:srgbClr val="33326B"/>
                </a:solidFill>
                <a:latin typeface="TT Chocolates Bold"/>
                <a:ea typeface="TT Chocolates Bold"/>
                <a:cs typeface="TT Chocolates Bold"/>
                <a:sym typeface="TT Chocolates Bold"/>
              </a:rPr>
              <a:t>PROJECT </a:t>
            </a:r>
          </a:p>
        </p:txBody>
      </p:sp>
      <p:sp>
        <p:nvSpPr>
          <p:cNvPr id="16" name="TextBox 16"/>
          <p:cNvSpPr txBox="1"/>
          <p:nvPr/>
        </p:nvSpPr>
        <p:spPr>
          <a:xfrm>
            <a:off x="1370609" y="7752978"/>
            <a:ext cx="2475595" cy="1385227"/>
          </a:xfrm>
          <a:prstGeom prst="rect">
            <a:avLst/>
          </a:prstGeom>
        </p:spPr>
        <p:txBody>
          <a:bodyPr lIns="0" tIns="0" rIns="0" bIns="0" rtlCol="0" anchor="t">
            <a:spAutoFit/>
          </a:bodyPr>
          <a:lstStyle/>
          <a:p>
            <a:pPr algn="l" rtl="1">
              <a:lnSpc>
                <a:spcPts val="1874"/>
              </a:lnSpc>
            </a:pPr>
            <a:r>
              <a:rPr lang="ar-EG" sz="1338" b="1">
                <a:solidFill>
                  <a:srgbClr val="262262"/>
                </a:solidFill>
                <a:latin typeface="Open Sans Bold"/>
                <a:ea typeface="Open Sans Bold"/>
                <a:cs typeface="Open Sans Bold"/>
                <a:sym typeface="Open Sans Bold"/>
                <a:rtl/>
              </a:rPr>
              <a:t>:</a:t>
            </a:r>
            <a:r>
              <a:rPr lang="en-US" sz="1338" b="1">
                <a:solidFill>
                  <a:srgbClr val="262262"/>
                </a:solidFill>
                <a:latin typeface="Open Sans Bold"/>
                <a:ea typeface="Open Sans Bold"/>
                <a:cs typeface="Open Sans Bold"/>
                <a:sym typeface="Open Sans Bold"/>
              </a:rPr>
              <a:t>Instructor Name</a:t>
            </a:r>
            <a:r>
              <a:rPr lang="ar-EG" sz="1338" b="1">
                <a:solidFill>
                  <a:srgbClr val="262262"/>
                </a:solidFill>
                <a:latin typeface="Open Sans Bold"/>
                <a:ea typeface="Open Sans Bold"/>
                <a:cs typeface="Open Sans Bold"/>
                <a:sym typeface="Open Sans Bold"/>
                <a:rtl/>
              </a:rPr>
              <a:t>:</a:t>
            </a:r>
          </a:p>
          <a:p>
            <a:pPr algn="l" rtl="1">
              <a:lnSpc>
                <a:spcPts val="1874"/>
              </a:lnSpc>
            </a:pPr>
            <a:r>
              <a:rPr lang="en-US" sz="1338" b="1">
                <a:solidFill>
                  <a:srgbClr val="262262"/>
                </a:solidFill>
                <a:latin typeface="Open Sans Bold"/>
                <a:ea typeface="Open Sans Bold"/>
                <a:cs typeface="Open Sans Bold"/>
                <a:sym typeface="Open Sans Bold"/>
              </a:rPr>
              <a:t>Dr. Abdulhakim Sabur</a:t>
            </a:r>
          </a:p>
          <a:p>
            <a:pPr algn="l" rtl="1">
              <a:lnSpc>
                <a:spcPts val="1874"/>
              </a:lnSpc>
            </a:pPr>
            <a:endParaRPr lang="en-US" sz="1338" b="1">
              <a:solidFill>
                <a:srgbClr val="262262"/>
              </a:solidFill>
              <a:latin typeface="Open Sans Bold"/>
              <a:ea typeface="Open Sans Bold"/>
              <a:cs typeface="Open Sans Bold"/>
              <a:sym typeface="Open Sans Bold"/>
            </a:endParaRPr>
          </a:p>
          <a:p>
            <a:pPr algn="l" rtl="1">
              <a:lnSpc>
                <a:spcPts val="1874"/>
              </a:lnSpc>
            </a:pPr>
            <a:r>
              <a:rPr lang="ar-EG" sz="1338" b="1">
                <a:solidFill>
                  <a:srgbClr val="262262"/>
                </a:solidFill>
                <a:latin typeface="Open Sans Bold"/>
                <a:ea typeface="Open Sans Bold"/>
                <a:cs typeface="Open Sans Bold"/>
                <a:sym typeface="Open Sans Bold"/>
                <a:rtl/>
              </a:rPr>
              <a:t>:</a:t>
            </a:r>
            <a:r>
              <a:rPr lang="en-US" sz="1338" b="1">
                <a:solidFill>
                  <a:srgbClr val="262262"/>
                </a:solidFill>
                <a:latin typeface="Open Sans Bold"/>
                <a:ea typeface="Open Sans Bold"/>
                <a:cs typeface="Open Sans Bold"/>
                <a:sym typeface="Open Sans Bold"/>
              </a:rPr>
              <a:t>Student Names</a:t>
            </a:r>
            <a:r>
              <a:rPr lang="ar-EG" sz="1338" b="1">
                <a:solidFill>
                  <a:srgbClr val="262262"/>
                </a:solidFill>
                <a:latin typeface="Open Sans Bold"/>
                <a:ea typeface="Open Sans Bold"/>
                <a:cs typeface="Open Sans Bold"/>
                <a:sym typeface="Open Sans Bold"/>
                <a:rtl/>
              </a:rPr>
              <a:t>:</a:t>
            </a:r>
          </a:p>
          <a:p>
            <a:pPr algn="l" rtl="1">
              <a:lnSpc>
                <a:spcPts val="1874"/>
              </a:lnSpc>
            </a:pPr>
            <a:r>
              <a:rPr lang="en-US" sz="1338" b="1">
                <a:solidFill>
                  <a:srgbClr val="262262"/>
                </a:solidFill>
                <a:latin typeface="Open Sans Bold"/>
                <a:ea typeface="Open Sans Bold"/>
                <a:cs typeface="Open Sans Bold"/>
                <a:sym typeface="Open Sans Bold"/>
              </a:rPr>
              <a:t>Lama Alshel – 4110108</a:t>
            </a:r>
          </a:p>
          <a:p>
            <a:pPr algn="l" rtl="1">
              <a:lnSpc>
                <a:spcPts val="1874"/>
              </a:lnSpc>
            </a:pPr>
            <a:r>
              <a:rPr lang="en-US" sz="1338" b="1">
                <a:solidFill>
                  <a:srgbClr val="262262"/>
                </a:solidFill>
                <a:latin typeface="Open Sans Bold"/>
                <a:ea typeface="Open Sans Bold"/>
                <a:cs typeface="Open Sans Bold"/>
                <a:sym typeface="Open Sans Bold"/>
              </a:rPr>
              <a:t>Omnia Alharbi – 4210393</a:t>
            </a:r>
          </a:p>
        </p:txBody>
      </p:sp>
      <p:sp>
        <p:nvSpPr>
          <p:cNvPr id="17" name="TextBox 17"/>
          <p:cNvSpPr txBox="1"/>
          <p:nvPr/>
        </p:nvSpPr>
        <p:spPr>
          <a:xfrm>
            <a:off x="13356458" y="1028148"/>
            <a:ext cx="1351451" cy="349249"/>
          </a:xfrm>
          <a:prstGeom prst="rect">
            <a:avLst/>
          </a:prstGeom>
        </p:spPr>
        <p:txBody>
          <a:bodyPr lIns="0" tIns="0" rIns="0" bIns="0" rtlCol="0" anchor="t">
            <a:spAutoFit/>
          </a:bodyPr>
          <a:lstStyle/>
          <a:p>
            <a:pPr algn="ctr" rtl="1">
              <a:lnSpc>
                <a:spcPts val="2800"/>
              </a:lnSpc>
              <a:spcBef>
                <a:spcPct val="0"/>
              </a:spcBef>
            </a:pPr>
            <a:r>
              <a:rPr lang="en-US" sz="2000" b="1" i="1">
                <a:solidFill>
                  <a:srgbClr val="FFFFFF"/>
                </a:solidFill>
                <a:latin typeface="Be Vietnam Medium Italics"/>
                <a:ea typeface="Be Vietnam Medium Italics"/>
                <a:cs typeface="Be Vietnam Medium Italics"/>
                <a:sym typeface="Be Vietnam Medium Italics"/>
              </a:rPr>
              <a:t>Fall 2025</a:t>
            </a:r>
          </a:p>
        </p:txBody>
      </p:sp>
      <p:sp>
        <p:nvSpPr>
          <p:cNvPr id="18" name="TextBox 18"/>
          <p:cNvSpPr txBox="1"/>
          <p:nvPr/>
        </p:nvSpPr>
        <p:spPr>
          <a:xfrm>
            <a:off x="3031952" y="5673624"/>
            <a:ext cx="4406378" cy="349249"/>
          </a:xfrm>
          <a:prstGeom prst="rect">
            <a:avLst/>
          </a:prstGeom>
        </p:spPr>
        <p:txBody>
          <a:bodyPr lIns="0" tIns="0" rIns="0" bIns="0" rtlCol="0" anchor="t">
            <a:spAutoFit/>
          </a:bodyPr>
          <a:lstStyle/>
          <a:p>
            <a:pPr algn="l" rtl="1">
              <a:lnSpc>
                <a:spcPts val="2800"/>
              </a:lnSpc>
              <a:spcBef>
                <a:spcPct val="0"/>
              </a:spcBef>
            </a:pPr>
            <a:r>
              <a:rPr lang="en-US" sz="2000" b="1">
                <a:solidFill>
                  <a:srgbClr val="262262"/>
                </a:solidFill>
                <a:latin typeface="Be Vietnam Medium"/>
                <a:ea typeface="Be Vietnam Medium"/>
                <a:cs typeface="Be Vietnam Medium"/>
                <a:sym typeface="Be Vietnam Medium"/>
              </a:rPr>
              <a:t>FC 421/332 – Applied Cryptography</a:t>
            </a:r>
          </a:p>
        </p:txBody>
      </p:sp>
      <p:sp>
        <p:nvSpPr>
          <p:cNvPr id="19" name="TextBox 19"/>
          <p:cNvSpPr txBox="1"/>
          <p:nvPr/>
        </p:nvSpPr>
        <p:spPr>
          <a:xfrm>
            <a:off x="13356458" y="1462123"/>
            <a:ext cx="3478169" cy="645751"/>
          </a:xfrm>
          <a:prstGeom prst="rect">
            <a:avLst/>
          </a:prstGeom>
        </p:spPr>
        <p:txBody>
          <a:bodyPr lIns="0" tIns="0" rIns="0" bIns="0" rtlCol="0" anchor="t">
            <a:spAutoFit/>
          </a:bodyPr>
          <a:lstStyle/>
          <a:p>
            <a:pPr algn="l" rtl="1">
              <a:lnSpc>
                <a:spcPts val="1778"/>
              </a:lnSpc>
            </a:pPr>
            <a:r>
              <a:rPr lang="en-US" sz="1270" b="1" i="1">
                <a:solidFill>
                  <a:srgbClr val="FFFFFF"/>
                </a:solidFill>
                <a:latin typeface="Be Vietnam Ultra-Bold Italics"/>
                <a:ea typeface="Be Vietnam Ultra-Bold Italics"/>
                <a:cs typeface="Be Vietnam Ultra-Bold Italics"/>
                <a:sym typeface="Be Vietnam Ultra-Bold Italics"/>
              </a:rPr>
              <a:t>Department of Computer Science</a:t>
            </a:r>
          </a:p>
          <a:p>
            <a:pPr algn="l" rtl="1">
              <a:lnSpc>
                <a:spcPts val="1778"/>
              </a:lnSpc>
              <a:spcBef>
                <a:spcPct val="0"/>
              </a:spcBef>
            </a:pPr>
            <a:r>
              <a:rPr lang="ar-EG" sz="1270" b="1" i="1">
                <a:solidFill>
                  <a:srgbClr val="FFFFFF"/>
                </a:solidFill>
                <a:latin typeface="Be Vietnam Ultra-Bold Italics"/>
                <a:ea typeface="Be Vietnam Ultra-Bold Italics"/>
                <a:cs typeface="Be Vietnam Ultra-Bold Italics"/>
                <a:sym typeface="Be Vietnam Ultra-Bold Italics"/>
                <a:rtl/>
              </a:rPr>
              <a:t> </a:t>
            </a:r>
            <a:r>
              <a:rPr lang="en-US" sz="1270" b="1" i="1">
                <a:solidFill>
                  <a:srgbClr val="FFFFFF"/>
                </a:solidFill>
                <a:latin typeface="Be Vietnam Ultra-Bold Italics"/>
                <a:ea typeface="Be Vietnam Ultra-Bold Italics"/>
                <a:cs typeface="Be Vietnam Ultra-Bold Italics"/>
                <a:sym typeface="Be Vietnam Ultra-Bold Italics"/>
              </a:rPr>
              <a:t>College of Computer and Cyber Sciences and Software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71712" y="4969361"/>
            <a:ext cx="3367603" cy="3286543"/>
            <a:chOff x="0" y="0"/>
            <a:chExt cx="453389" cy="442476"/>
          </a:xfrm>
        </p:grpSpPr>
        <p:sp>
          <p:nvSpPr>
            <p:cNvPr id="3" name="Freeform 3"/>
            <p:cNvSpPr/>
            <p:nvPr/>
          </p:nvSpPr>
          <p:spPr>
            <a:xfrm>
              <a:off x="0" y="0"/>
              <a:ext cx="453389" cy="442476"/>
            </a:xfrm>
            <a:custGeom>
              <a:avLst/>
              <a:gdLst/>
              <a:ahLst/>
              <a:cxnLst/>
              <a:rect l="l" t="t" r="r" b="b"/>
              <a:pathLst>
                <a:path w="453389" h="442476">
                  <a:moveTo>
                    <a:pt x="85061" y="0"/>
                  </a:moveTo>
                  <a:lnTo>
                    <a:pt x="368328" y="0"/>
                  </a:lnTo>
                  <a:cubicBezTo>
                    <a:pt x="390888" y="0"/>
                    <a:pt x="412523" y="8962"/>
                    <a:pt x="428475" y="24914"/>
                  </a:cubicBezTo>
                  <a:cubicBezTo>
                    <a:pt x="444427" y="40866"/>
                    <a:pt x="453389" y="62501"/>
                    <a:pt x="453389" y="85061"/>
                  </a:cubicBezTo>
                  <a:lnTo>
                    <a:pt x="453389" y="357415"/>
                  </a:lnTo>
                  <a:cubicBezTo>
                    <a:pt x="453389" y="404393"/>
                    <a:pt x="415306" y="442476"/>
                    <a:pt x="368328" y="442476"/>
                  </a:cubicBezTo>
                  <a:lnTo>
                    <a:pt x="85061" y="442476"/>
                  </a:lnTo>
                  <a:cubicBezTo>
                    <a:pt x="62501" y="442476"/>
                    <a:pt x="40866" y="433514"/>
                    <a:pt x="24914" y="417562"/>
                  </a:cubicBezTo>
                  <a:cubicBezTo>
                    <a:pt x="8962" y="401610"/>
                    <a:pt x="0" y="379975"/>
                    <a:pt x="0" y="357415"/>
                  </a:cubicBezTo>
                  <a:lnTo>
                    <a:pt x="0" y="85061"/>
                  </a:lnTo>
                  <a:cubicBezTo>
                    <a:pt x="0" y="62501"/>
                    <a:pt x="8962" y="40866"/>
                    <a:pt x="24914" y="24914"/>
                  </a:cubicBezTo>
                  <a:cubicBezTo>
                    <a:pt x="40866" y="8962"/>
                    <a:pt x="62501" y="0"/>
                    <a:pt x="85061" y="0"/>
                  </a:cubicBezTo>
                  <a:close/>
                </a:path>
              </a:pathLst>
            </a:custGeom>
            <a:solidFill>
              <a:srgbClr val="FFFFFF"/>
            </a:solidFill>
            <a:ln w="85725" cap="rnd">
              <a:solidFill>
                <a:srgbClr val="48CFAE"/>
              </a:solidFill>
              <a:prstDash val="solid"/>
              <a:round/>
            </a:ln>
          </p:spPr>
        </p:sp>
        <p:sp>
          <p:nvSpPr>
            <p:cNvPr id="4" name="TextBox 4"/>
            <p:cNvSpPr txBox="1"/>
            <p:nvPr/>
          </p:nvSpPr>
          <p:spPr>
            <a:xfrm>
              <a:off x="0" y="-57150"/>
              <a:ext cx="453389" cy="499626"/>
            </a:xfrm>
            <a:prstGeom prst="rect">
              <a:avLst/>
            </a:prstGeom>
          </p:spPr>
          <p:txBody>
            <a:bodyPr lIns="50800" tIns="50800" rIns="50800" bIns="50800" rtlCol="0" anchor="ctr"/>
            <a:lstStyle/>
            <a:p>
              <a:pPr algn="ctr">
                <a:lnSpc>
                  <a:spcPts val="4480"/>
                </a:lnSpc>
              </a:pPr>
              <a:endParaRPr/>
            </a:p>
          </p:txBody>
        </p:sp>
      </p:grpSp>
      <p:grpSp>
        <p:nvGrpSpPr>
          <p:cNvPr id="5" name="Group 5"/>
          <p:cNvGrpSpPr>
            <a:grpSpLocks noChangeAspect="1"/>
          </p:cNvGrpSpPr>
          <p:nvPr/>
        </p:nvGrpSpPr>
        <p:grpSpPr>
          <a:xfrm rot="2699999">
            <a:off x="1169311" y="3500441"/>
            <a:ext cx="1572405" cy="1572405"/>
            <a:chOff x="0" y="0"/>
            <a:chExt cx="14400530" cy="14400530"/>
          </a:xfrm>
        </p:grpSpPr>
        <p:sp>
          <p:nvSpPr>
            <p:cNvPr id="6" name="Freeform 6"/>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48CFAE"/>
            </a:solidFill>
          </p:spPr>
        </p:sp>
      </p:grpSp>
      <p:grpSp>
        <p:nvGrpSpPr>
          <p:cNvPr id="7" name="Group 7"/>
          <p:cNvGrpSpPr/>
          <p:nvPr/>
        </p:nvGrpSpPr>
        <p:grpSpPr>
          <a:xfrm rot="-2700000">
            <a:off x="17511807" y="7819930"/>
            <a:ext cx="2388948" cy="2388948"/>
            <a:chOff x="0" y="0"/>
            <a:chExt cx="812800" cy="812800"/>
          </a:xfrm>
        </p:grpSpPr>
        <p:sp>
          <p:nvSpPr>
            <p:cNvPr id="8" name="Freeform 8"/>
            <p:cNvSpPr/>
            <p:nvPr/>
          </p:nvSpPr>
          <p:spPr>
            <a:xfrm>
              <a:off x="0" y="0"/>
              <a:ext cx="812800" cy="812800"/>
            </a:xfrm>
            <a:custGeom>
              <a:avLst/>
              <a:gdLst/>
              <a:ahLst/>
              <a:cxnLst/>
              <a:rect l="l" t="t" r="r" b="b"/>
              <a:pathLst>
                <a:path w="812800" h="812800">
                  <a:moveTo>
                    <a:pt x="45370" y="0"/>
                  </a:moveTo>
                  <a:lnTo>
                    <a:pt x="767430" y="0"/>
                  </a:lnTo>
                  <a:cubicBezTo>
                    <a:pt x="792487" y="0"/>
                    <a:pt x="812800" y="20313"/>
                    <a:pt x="812800" y="45370"/>
                  </a:cubicBezTo>
                  <a:lnTo>
                    <a:pt x="812800" y="767430"/>
                  </a:lnTo>
                  <a:cubicBezTo>
                    <a:pt x="812800" y="792487"/>
                    <a:pt x="792487" y="812800"/>
                    <a:pt x="767430" y="812800"/>
                  </a:cubicBezTo>
                  <a:lnTo>
                    <a:pt x="45370" y="812800"/>
                  </a:lnTo>
                  <a:cubicBezTo>
                    <a:pt x="20313" y="812800"/>
                    <a:pt x="0" y="792487"/>
                    <a:pt x="0" y="767430"/>
                  </a:cubicBezTo>
                  <a:lnTo>
                    <a:pt x="0" y="45370"/>
                  </a:lnTo>
                  <a:cubicBezTo>
                    <a:pt x="0" y="20313"/>
                    <a:pt x="20313" y="0"/>
                    <a:pt x="45370" y="0"/>
                  </a:cubicBezTo>
                  <a:close/>
                </a:path>
              </a:pathLst>
            </a:custGeom>
            <a:solidFill>
              <a:srgbClr val="33326B"/>
            </a:solidFill>
          </p:spPr>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0" name="Group 10"/>
          <p:cNvGrpSpPr/>
          <p:nvPr/>
        </p:nvGrpSpPr>
        <p:grpSpPr>
          <a:xfrm rot="-8100000">
            <a:off x="13729277" y="9129093"/>
            <a:ext cx="3895116" cy="3895116"/>
            <a:chOff x="0" y="0"/>
            <a:chExt cx="812800" cy="812800"/>
          </a:xfrm>
        </p:grpSpPr>
        <p:sp>
          <p:nvSpPr>
            <p:cNvPr id="11" name="Freeform 11"/>
            <p:cNvSpPr/>
            <p:nvPr/>
          </p:nvSpPr>
          <p:spPr>
            <a:xfrm>
              <a:off x="0" y="0"/>
              <a:ext cx="812800" cy="812800"/>
            </a:xfrm>
            <a:custGeom>
              <a:avLst/>
              <a:gdLst/>
              <a:ahLst/>
              <a:cxnLst/>
              <a:rect l="l" t="t" r="r" b="b"/>
              <a:pathLst>
                <a:path w="812800" h="812800">
                  <a:moveTo>
                    <a:pt x="27826" y="0"/>
                  </a:moveTo>
                  <a:lnTo>
                    <a:pt x="784974" y="0"/>
                  </a:lnTo>
                  <a:cubicBezTo>
                    <a:pt x="792354" y="0"/>
                    <a:pt x="799431" y="2932"/>
                    <a:pt x="804650" y="8150"/>
                  </a:cubicBezTo>
                  <a:cubicBezTo>
                    <a:pt x="809868" y="13369"/>
                    <a:pt x="812800" y="20446"/>
                    <a:pt x="812800" y="27826"/>
                  </a:cubicBezTo>
                  <a:lnTo>
                    <a:pt x="812800" y="784974"/>
                  </a:lnTo>
                  <a:cubicBezTo>
                    <a:pt x="812800" y="792354"/>
                    <a:pt x="809868" y="799431"/>
                    <a:pt x="804650" y="804650"/>
                  </a:cubicBezTo>
                  <a:cubicBezTo>
                    <a:pt x="799431" y="809868"/>
                    <a:pt x="792354" y="812800"/>
                    <a:pt x="784974" y="812800"/>
                  </a:cubicBezTo>
                  <a:lnTo>
                    <a:pt x="27826" y="812800"/>
                  </a:lnTo>
                  <a:cubicBezTo>
                    <a:pt x="20446" y="812800"/>
                    <a:pt x="13369" y="809868"/>
                    <a:pt x="8150" y="804650"/>
                  </a:cubicBezTo>
                  <a:cubicBezTo>
                    <a:pt x="2932" y="799431"/>
                    <a:pt x="0" y="792354"/>
                    <a:pt x="0" y="784974"/>
                  </a:cubicBezTo>
                  <a:lnTo>
                    <a:pt x="0" y="27826"/>
                  </a:lnTo>
                  <a:cubicBezTo>
                    <a:pt x="0" y="20446"/>
                    <a:pt x="2932" y="13369"/>
                    <a:pt x="8150" y="8150"/>
                  </a:cubicBezTo>
                  <a:cubicBezTo>
                    <a:pt x="13369" y="2932"/>
                    <a:pt x="20446" y="0"/>
                    <a:pt x="27826" y="0"/>
                  </a:cubicBezTo>
                  <a:close/>
                </a:path>
              </a:pathLst>
            </a:custGeom>
            <a:gradFill rotWithShape="1">
              <a:gsLst>
                <a:gs pos="0">
                  <a:srgbClr val="48CFAE">
                    <a:alpha val="100000"/>
                  </a:srgbClr>
                </a:gs>
                <a:gs pos="100000">
                  <a:srgbClr val="006D83">
                    <a:alpha val="100000"/>
                  </a:srgbClr>
                </a:gs>
              </a:gsLst>
              <a:lin ang="5400000"/>
            </a:gradFill>
          </p:spPr>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3" name="Group 13"/>
          <p:cNvGrpSpPr/>
          <p:nvPr/>
        </p:nvGrpSpPr>
        <p:grpSpPr>
          <a:xfrm>
            <a:off x="3770936" y="4982947"/>
            <a:ext cx="3288723" cy="3209562"/>
            <a:chOff x="0" y="0"/>
            <a:chExt cx="453389" cy="442476"/>
          </a:xfrm>
        </p:grpSpPr>
        <p:sp>
          <p:nvSpPr>
            <p:cNvPr id="14" name="Freeform 14"/>
            <p:cNvSpPr/>
            <p:nvPr/>
          </p:nvSpPr>
          <p:spPr>
            <a:xfrm>
              <a:off x="0" y="0"/>
              <a:ext cx="453389" cy="442476"/>
            </a:xfrm>
            <a:custGeom>
              <a:avLst/>
              <a:gdLst/>
              <a:ahLst/>
              <a:cxnLst/>
              <a:rect l="l" t="t" r="r" b="b"/>
              <a:pathLst>
                <a:path w="453389" h="442476">
                  <a:moveTo>
                    <a:pt x="87101" y="0"/>
                  </a:moveTo>
                  <a:lnTo>
                    <a:pt x="366288" y="0"/>
                  </a:lnTo>
                  <a:cubicBezTo>
                    <a:pt x="389389" y="0"/>
                    <a:pt x="411543" y="9177"/>
                    <a:pt x="427878" y="25511"/>
                  </a:cubicBezTo>
                  <a:cubicBezTo>
                    <a:pt x="444212" y="41846"/>
                    <a:pt x="453389" y="64000"/>
                    <a:pt x="453389" y="87101"/>
                  </a:cubicBezTo>
                  <a:lnTo>
                    <a:pt x="453389" y="355375"/>
                  </a:lnTo>
                  <a:cubicBezTo>
                    <a:pt x="453389" y="378475"/>
                    <a:pt x="444212" y="400630"/>
                    <a:pt x="427878" y="416965"/>
                  </a:cubicBezTo>
                  <a:cubicBezTo>
                    <a:pt x="411543" y="433299"/>
                    <a:pt x="389389" y="442476"/>
                    <a:pt x="366288" y="442476"/>
                  </a:cubicBezTo>
                  <a:lnTo>
                    <a:pt x="87101" y="442476"/>
                  </a:lnTo>
                  <a:cubicBezTo>
                    <a:pt x="64000" y="442476"/>
                    <a:pt x="41846" y="433299"/>
                    <a:pt x="25511" y="416965"/>
                  </a:cubicBezTo>
                  <a:cubicBezTo>
                    <a:pt x="9177" y="400630"/>
                    <a:pt x="0" y="378475"/>
                    <a:pt x="0" y="355375"/>
                  </a:cubicBezTo>
                  <a:lnTo>
                    <a:pt x="0" y="87101"/>
                  </a:lnTo>
                  <a:cubicBezTo>
                    <a:pt x="0" y="64000"/>
                    <a:pt x="9177" y="41846"/>
                    <a:pt x="25511" y="25511"/>
                  </a:cubicBezTo>
                  <a:cubicBezTo>
                    <a:pt x="41846" y="9177"/>
                    <a:pt x="64000" y="0"/>
                    <a:pt x="87101" y="0"/>
                  </a:cubicBezTo>
                  <a:close/>
                </a:path>
              </a:pathLst>
            </a:custGeom>
            <a:solidFill>
              <a:srgbClr val="FFFFFF"/>
            </a:solidFill>
            <a:ln w="85725" cap="rnd">
              <a:solidFill>
                <a:srgbClr val="33326B"/>
              </a:solidFill>
              <a:prstDash val="solid"/>
              <a:round/>
            </a:ln>
          </p:spPr>
        </p:sp>
        <p:sp>
          <p:nvSpPr>
            <p:cNvPr id="15" name="TextBox 15"/>
            <p:cNvSpPr txBox="1"/>
            <p:nvPr/>
          </p:nvSpPr>
          <p:spPr>
            <a:xfrm>
              <a:off x="0" y="-57150"/>
              <a:ext cx="453389" cy="499626"/>
            </a:xfrm>
            <a:prstGeom prst="rect">
              <a:avLst/>
            </a:prstGeom>
          </p:spPr>
          <p:txBody>
            <a:bodyPr lIns="50800" tIns="50800" rIns="50800" bIns="50800" rtlCol="0" anchor="ctr"/>
            <a:lstStyle/>
            <a:p>
              <a:pPr algn="ctr">
                <a:lnSpc>
                  <a:spcPts val="4480"/>
                </a:lnSpc>
              </a:pPr>
              <a:endParaRPr/>
            </a:p>
          </p:txBody>
        </p:sp>
      </p:grpSp>
      <p:grpSp>
        <p:nvGrpSpPr>
          <p:cNvPr id="16" name="Group 16"/>
          <p:cNvGrpSpPr>
            <a:grpSpLocks noChangeAspect="1"/>
          </p:cNvGrpSpPr>
          <p:nvPr/>
        </p:nvGrpSpPr>
        <p:grpSpPr>
          <a:xfrm rot="2700000">
            <a:off x="4647511" y="3548434"/>
            <a:ext cx="1535575" cy="1535575"/>
            <a:chOff x="0" y="0"/>
            <a:chExt cx="14400530" cy="14400530"/>
          </a:xfrm>
        </p:grpSpPr>
        <p:sp>
          <p:nvSpPr>
            <p:cNvPr id="17" name="Freeform 17"/>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262262"/>
            </a:solidFill>
          </p:spPr>
        </p:sp>
      </p:grpSp>
      <p:grpSp>
        <p:nvGrpSpPr>
          <p:cNvPr id="18" name="Group 18"/>
          <p:cNvGrpSpPr/>
          <p:nvPr/>
        </p:nvGrpSpPr>
        <p:grpSpPr>
          <a:xfrm>
            <a:off x="-411042" y="-720617"/>
            <a:ext cx="19615407" cy="3895402"/>
            <a:chOff x="0" y="0"/>
            <a:chExt cx="5166198" cy="1025950"/>
          </a:xfrm>
        </p:grpSpPr>
        <p:sp>
          <p:nvSpPr>
            <p:cNvPr id="19" name="Freeform 19"/>
            <p:cNvSpPr/>
            <p:nvPr/>
          </p:nvSpPr>
          <p:spPr>
            <a:xfrm>
              <a:off x="0" y="0"/>
              <a:ext cx="5166198" cy="1025949"/>
            </a:xfrm>
            <a:custGeom>
              <a:avLst/>
              <a:gdLst/>
              <a:ahLst/>
              <a:cxnLst/>
              <a:rect l="l" t="t" r="r" b="b"/>
              <a:pathLst>
                <a:path w="5166198" h="1025949">
                  <a:moveTo>
                    <a:pt x="0" y="0"/>
                  </a:moveTo>
                  <a:lnTo>
                    <a:pt x="5166198" y="0"/>
                  </a:lnTo>
                  <a:lnTo>
                    <a:pt x="5166198" y="1025949"/>
                  </a:lnTo>
                  <a:lnTo>
                    <a:pt x="0" y="1025949"/>
                  </a:lnTo>
                  <a:close/>
                </a:path>
              </a:pathLst>
            </a:custGeom>
            <a:solidFill>
              <a:srgbClr val="195759"/>
            </a:solidFill>
          </p:spPr>
        </p:sp>
        <p:sp>
          <p:nvSpPr>
            <p:cNvPr id="20" name="TextBox 20"/>
            <p:cNvSpPr txBox="1"/>
            <p:nvPr/>
          </p:nvSpPr>
          <p:spPr>
            <a:xfrm>
              <a:off x="0" y="-47625"/>
              <a:ext cx="5166198" cy="1073575"/>
            </a:xfrm>
            <a:prstGeom prst="rect">
              <a:avLst/>
            </a:prstGeom>
          </p:spPr>
          <p:txBody>
            <a:bodyPr lIns="50800" tIns="50800" rIns="50800" bIns="50800" rtlCol="0" anchor="ctr"/>
            <a:lstStyle/>
            <a:p>
              <a:pPr algn="ctr">
                <a:lnSpc>
                  <a:spcPts val="2800"/>
                </a:lnSpc>
              </a:pPr>
              <a:endParaRPr/>
            </a:p>
          </p:txBody>
        </p:sp>
      </p:grpSp>
      <p:sp>
        <p:nvSpPr>
          <p:cNvPr id="21" name="TextBox 21"/>
          <p:cNvSpPr txBox="1"/>
          <p:nvPr/>
        </p:nvSpPr>
        <p:spPr>
          <a:xfrm>
            <a:off x="2455145" y="672744"/>
            <a:ext cx="12930731" cy="2062718"/>
          </a:xfrm>
          <a:prstGeom prst="rect">
            <a:avLst/>
          </a:prstGeom>
        </p:spPr>
        <p:txBody>
          <a:bodyPr lIns="0" tIns="0" rIns="0" bIns="0" rtlCol="0" anchor="t">
            <a:spAutoFit/>
          </a:bodyPr>
          <a:lstStyle/>
          <a:p>
            <a:pPr algn="ctr">
              <a:lnSpc>
                <a:spcPts val="7978"/>
              </a:lnSpc>
            </a:pPr>
            <a:r>
              <a:rPr lang="en-US" sz="7746" b="1" spc="247">
                <a:solidFill>
                  <a:srgbClr val="FFFFFF"/>
                </a:solidFill>
                <a:latin typeface="Be Vietnam Ultra-Bold"/>
                <a:ea typeface="Be Vietnam Ultra-Bold"/>
                <a:cs typeface="Be Vietnam Ultra-Bold"/>
                <a:sym typeface="Be Vietnam Ultra-Bold"/>
              </a:rPr>
              <a:t>IMPLEMENTATION AND DEVELOPMENT</a:t>
            </a:r>
          </a:p>
        </p:txBody>
      </p:sp>
      <p:sp>
        <p:nvSpPr>
          <p:cNvPr id="22" name="TextBox 22"/>
          <p:cNvSpPr txBox="1"/>
          <p:nvPr/>
        </p:nvSpPr>
        <p:spPr>
          <a:xfrm>
            <a:off x="455800" y="5429213"/>
            <a:ext cx="3045841" cy="2362540"/>
          </a:xfrm>
          <a:prstGeom prst="rect">
            <a:avLst/>
          </a:prstGeom>
        </p:spPr>
        <p:txBody>
          <a:bodyPr lIns="0" tIns="0" rIns="0" bIns="0" rtlCol="0" anchor="t">
            <a:spAutoFit/>
          </a:bodyPr>
          <a:lstStyle/>
          <a:p>
            <a:pPr algn="l">
              <a:lnSpc>
                <a:spcPts val="2735"/>
              </a:lnSpc>
              <a:spcBef>
                <a:spcPct val="0"/>
              </a:spcBef>
            </a:pPr>
            <a:r>
              <a:rPr lang="en-US" sz="1953" b="1" spc="-44">
                <a:solidFill>
                  <a:srgbClr val="01003B"/>
                </a:solidFill>
                <a:latin typeface="Be Vietnam Ultra-Bold"/>
                <a:ea typeface="Be Vietnam Ultra-Bold"/>
                <a:cs typeface="Be Vietnam Ultra-Bold"/>
                <a:sym typeface="Be Vietnam Ultra-Bold"/>
              </a:rPr>
              <a:t> Python 3 client, server, and attack terminals,Different windows to mimic actual communication,For data transport, basic sockets were used. </a:t>
            </a:r>
          </a:p>
        </p:txBody>
      </p:sp>
      <p:sp>
        <p:nvSpPr>
          <p:cNvPr id="23" name="TextBox 23"/>
          <p:cNvSpPr txBox="1"/>
          <p:nvPr/>
        </p:nvSpPr>
        <p:spPr>
          <a:xfrm>
            <a:off x="4071219" y="5429213"/>
            <a:ext cx="2797408" cy="2388157"/>
          </a:xfrm>
          <a:prstGeom prst="rect">
            <a:avLst/>
          </a:prstGeom>
        </p:spPr>
        <p:txBody>
          <a:bodyPr lIns="0" tIns="0" rIns="0" bIns="0" rtlCol="0" anchor="t">
            <a:spAutoFit/>
          </a:bodyPr>
          <a:lstStyle/>
          <a:p>
            <a:pPr algn="l">
              <a:lnSpc>
                <a:spcPts val="2769"/>
              </a:lnSpc>
              <a:spcBef>
                <a:spcPct val="0"/>
              </a:spcBef>
            </a:pPr>
            <a:r>
              <a:rPr lang="en-US" sz="1978" b="1" spc="-45">
                <a:solidFill>
                  <a:srgbClr val="01003B"/>
                </a:solidFill>
                <a:latin typeface="Be Vietnam Ultra-Bold"/>
                <a:ea typeface="Be Vietnam Ultra-Bold"/>
                <a:cs typeface="Be Vietnam Ultra-Bold"/>
                <a:sym typeface="Be Vietnam Ultra-Bold"/>
              </a:rPr>
              <a:t>A shared key is produced by DH, Messages are encrypted from beginning to end using AES,Only functions in the absence of an MITM. </a:t>
            </a:r>
          </a:p>
        </p:txBody>
      </p:sp>
      <p:grpSp>
        <p:nvGrpSpPr>
          <p:cNvPr id="24" name="Group 24"/>
          <p:cNvGrpSpPr/>
          <p:nvPr/>
        </p:nvGrpSpPr>
        <p:grpSpPr>
          <a:xfrm rot="-2700000">
            <a:off x="13398738" y="9028592"/>
            <a:ext cx="1042499" cy="1042499"/>
            <a:chOff x="0" y="0"/>
            <a:chExt cx="812800" cy="812800"/>
          </a:xfrm>
        </p:grpSpPr>
        <p:sp>
          <p:nvSpPr>
            <p:cNvPr id="25" name="Freeform 25"/>
            <p:cNvSpPr/>
            <p:nvPr/>
          </p:nvSpPr>
          <p:spPr>
            <a:xfrm>
              <a:off x="0" y="0"/>
              <a:ext cx="812800" cy="812800"/>
            </a:xfrm>
            <a:custGeom>
              <a:avLst/>
              <a:gdLst/>
              <a:ahLst/>
              <a:cxnLst/>
              <a:rect l="l" t="t" r="r" b="b"/>
              <a:pathLst>
                <a:path w="812800" h="812800">
                  <a:moveTo>
                    <a:pt x="103968" y="0"/>
                  </a:moveTo>
                  <a:lnTo>
                    <a:pt x="708832" y="0"/>
                  </a:lnTo>
                  <a:cubicBezTo>
                    <a:pt x="736406" y="0"/>
                    <a:pt x="762851" y="10954"/>
                    <a:pt x="782348" y="30452"/>
                  </a:cubicBezTo>
                  <a:cubicBezTo>
                    <a:pt x="801846" y="49949"/>
                    <a:pt x="812800" y="76394"/>
                    <a:pt x="812800" y="103968"/>
                  </a:cubicBezTo>
                  <a:lnTo>
                    <a:pt x="812800" y="708832"/>
                  </a:lnTo>
                  <a:cubicBezTo>
                    <a:pt x="812800" y="736406"/>
                    <a:pt x="801846" y="762851"/>
                    <a:pt x="782348" y="782348"/>
                  </a:cubicBezTo>
                  <a:cubicBezTo>
                    <a:pt x="762851" y="801846"/>
                    <a:pt x="736406" y="812800"/>
                    <a:pt x="708832" y="812800"/>
                  </a:cubicBezTo>
                  <a:lnTo>
                    <a:pt x="103968" y="812800"/>
                  </a:lnTo>
                  <a:cubicBezTo>
                    <a:pt x="76394" y="812800"/>
                    <a:pt x="49949" y="801846"/>
                    <a:pt x="30452" y="782348"/>
                  </a:cubicBezTo>
                  <a:cubicBezTo>
                    <a:pt x="10954" y="762851"/>
                    <a:pt x="0" y="736406"/>
                    <a:pt x="0" y="708832"/>
                  </a:cubicBezTo>
                  <a:lnTo>
                    <a:pt x="0" y="103968"/>
                  </a:lnTo>
                  <a:cubicBezTo>
                    <a:pt x="0" y="76394"/>
                    <a:pt x="10954" y="49949"/>
                    <a:pt x="30452" y="30452"/>
                  </a:cubicBezTo>
                  <a:cubicBezTo>
                    <a:pt x="49949" y="10954"/>
                    <a:pt x="76394" y="0"/>
                    <a:pt x="103968" y="0"/>
                  </a:cubicBezTo>
                  <a:close/>
                </a:path>
              </a:pathLst>
            </a:custGeom>
            <a:solidFill>
              <a:srgbClr val="33326B"/>
            </a:solidFill>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7" name="Group 27"/>
          <p:cNvGrpSpPr/>
          <p:nvPr/>
        </p:nvGrpSpPr>
        <p:grpSpPr>
          <a:xfrm>
            <a:off x="7211527" y="4845345"/>
            <a:ext cx="3367603" cy="3286543"/>
            <a:chOff x="0" y="0"/>
            <a:chExt cx="453389" cy="442476"/>
          </a:xfrm>
        </p:grpSpPr>
        <p:sp>
          <p:nvSpPr>
            <p:cNvPr id="28" name="Freeform 28"/>
            <p:cNvSpPr/>
            <p:nvPr/>
          </p:nvSpPr>
          <p:spPr>
            <a:xfrm>
              <a:off x="0" y="0"/>
              <a:ext cx="453389" cy="442476"/>
            </a:xfrm>
            <a:custGeom>
              <a:avLst/>
              <a:gdLst/>
              <a:ahLst/>
              <a:cxnLst/>
              <a:rect l="l" t="t" r="r" b="b"/>
              <a:pathLst>
                <a:path w="453389" h="442476">
                  <a:moveTo>
                    <a:pt x="85061" y="0"/>
                  </a:moveTo>
                  <a:lnTo>
                    <a:pt x="368328" y="0"/>
                  </a:lnTo>
                  <a:cubicBezTo>
                    <a:pt x="390888" y="0"/>
                    <a:pt x="412523" y="8962"/>
                    <a:pt x="428475" y="24914"/>
                  </a:cubicBezTo>
                  <a:cubicBezTo>
                    <a:pt x="444427" y="40866"/>
                    <a:pt x="453389" y="62501"/>
                    <a:pt x="453389" y="85061"/>
                  </a:cubicBezTo>
                  <a:lnTo>
                    <a:pt x="453389" y="357415"/>
                  </a:lnTo>
                  <a:cubicBezTo>
                    <a:pt x="453389" y="404393"/>
                    <a:pt x="415306" y="442476"/>
                    <a:pt x="368328" y="442476"/>
                  </a:cubicBezTo>
                  <a:lnTo>
                    <a:pt x="85061" y="442476"/>
                  </a:lnTo>
                  <a:cubicBezTo>
                    <a:pt x="62501" y="442476"/>
                    <a:pt x="40866" y="433514"/>
                    <a:pt x="24914" y="417562"/>
                  </a:cubicBezTo>
                  <a:cubicBezTo>
                    <a:pt x="8962" y="401610"/>
                    <a:pt x="0" y="379975"/>
                    <a:pt x="0" y="357415"/>
                  </a:cubicBezTo>
                  <a:lnTo>
                    <a:pt x="0" y="85061"/>
                  </a:lnTo>
                  <a:cubicBezTo>
                    <a:pt x="0" y="62501"/>
                    <a:pt x="8962" y="40866"/>
                    <a:pt x="24914" y="24914"/>
                  </a:cubicBezTo>
                  <a:cubicBezTo>
                    <a:pt x="40866" y="8962"/>
                    <a:pt x="62501" y="0"/>
                    <a:pt x="85061" y="0"/>
                  </a:cubicBezTo>
                  <a:close/>
                </a:path>
              </a:pathLst>
            </a:custGeom>
            <a:solidFill>
              <a:srgbClr val="FFFFFF"/>
            </a:solidFill>
            <a:ln w="85725" cap="rnd">
              <a:solidFill>
                <a:srgbClr val="E8B96A"/>
              </a:solidFill>
              <a:prstDash val="solid"/>
              <a:round/>
            </a:ln>
          </p:spPr>
        </p:sp>
        <p:sp>
          <p:nvSpPr>
            <p:cNvPr id="29" name="TextBox 29"/>
            <p:cNvSpPr txBox="1"/>
            <p:nvPr/>
          </p:nvSpPr>
          <p:spPr>
            <a:xfrm>
              <a:off x="0" y="-57150"/>
              <a:ext cx="453389" cy="499626"/>
            </a:xfrm>
            <a:prstGeom prst="rect">
              <a:avLst/>
            </a:prstGeom>
          </p:spPr>
          <p:txBody>
            <a:bodyPr lIns="50800" tIns="50800" rIns="50800" bIns="50800" rtlCol="0" anchor="ctr"/>
            <a:lstStyle/>
            <a:p>
              <a:pPr algn="ctr">
                <a:lnSpc>
                  <a:spcPts val="4480"/>
                </a:lnSpc>
              </a:pPr>
              <a:endParaRPr/>
            </a:p>
          </p:txBody>
        </p:sp>
      </p:grpSp>
      <p:grpSp>
        <p:nvGrpSpPr>
          <p:cNvPr id="30" name="Group 30"/>
          <p:cNvGrpSpPr>
            <a:grpSpLocks noChangeAspect="1"/>
          </p:cNvGrpSpPr>
          <p:nvPr/>
        </p:nvGrpSpPr>
        <p:grpSpPr>
          <a:xfrm rot="2699999">
            <a:off x="8109126" y="3376425"/>
            <a:ext cx="1572405" cy="1572405"/>
            <a:chOff x="0" y="0"/>
            <a:chExt cx="14400530" cy="14400530"/>
          </a:xfrm>
        </p:grpSpPr>
        <p:sp>
          <p:nvSpPr>
            <p:cNvPr id="31" name="Freeform 31"/>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B96A"/>
            </a:solidFill>
          </p:spPr>
        </p:sp>
      </p:grpSp>
      <p:sp>
        <p:nvSpPr>
          <p:cNvPr id="32" name="TextBox 32"/>
          <p:cNvSpPr txBox="1"/>
          <p:nvPr/>
        </p:nvSpPr>
        <p:spPr>
          <a:xfrm>
            <a:off x="7488285" y="5508420"/>
            <a:ext cx="2948059" cy="2229742"/>
          </a:xfrm>
          <a:prstGeom prst="rect">
            <a:avLst/>
          </a:prstGeom>
        </p:spPr>
        <p:txBody>
          <a:bodyPr lIns="0" tIns="0" rIns="0" bIns="0" rtlCol="0" anchor="t">
            <a:spAutoFit/>
          </a:bodyPr>
          <a:lstStyle/>
          <a:p>
            <a:pPr algn="l">
              <a:lnSpc>
                <a:spcPts val="2518"/>
              </a:lnSpc>
              <a:spcBef>
                <a:spcPct val="0"/>
              </a:spcBef>
            </a:pPr>
            <a:r>
              <a:rPr lang="en-US" sz="1799" b="1" spc="-41">
                <a:solidFill>
                  <a:srgbClr val="01003B"/>
                </a:solidFill>
                <a:latin typeface="Be Vietnam Ultra-Bold"/>
                <a:ea typeface="Be Vietnam Ultra-Bold"/>
                <a:cs typeface="Be Vietnam Ultra-Bold"/>
                <a:sym typeface="Be Vietnam Ultra-Bold"/>
              </a:rPr>
              <a:t>Mallory acts as a messenger between Venom and Eddie.,Decrypts communications by creating two shared keys,The unsecure version was completely successful.</a:t>
            </a:r>
          </a:p>
        </p:txBody>
      </p:sp>
      <p:grpSp>
        <p:nvGrpSpPr>
          <p:cNvPr id="33" name="Group 33"/>
          <p:cNvGrpSpPr/>
          <p:nvPr/>
        </p:nvGrpSpPr>
        <p:grpSpPr>
          <a:xfrm>
            <a:off x="10731530" y="4845345"/>
            <a:ext cx="3367603" cy="3286543"/>
            <a:chOff x="0" y="0"/>
            <a:chExt cx="453389" cy="442476"/>
          </a:xfrm>
        </p:grpSpPr>
        <p:sp>
          <p:nvSpPr>
            <p:cNvPr id="34" name="Freeform 34"/>
            <p:cNvSpPr/>
            <p:nvPr/>
          </p:nvSpPr>
          <p:spPr>
            <a:xfrm>
              <a:off x="0" y="0"/>
              <a:ext cx="453389" cy="442476"/>
            </a:xfrm>
            <a:custGeom>
              <a:avLst/>
              <a:gdLst/>
              <a:ahLst/>
              <a:cxnLst/>
              <a:rect l="l" t="t" r="r" b="b"/>
              <a:pathLst>
                <a:path w="453389" h="442476">
                  <a:moveTo>
                    <a:pt x="85061" y="0"/>
                  </a:moveTo>
                  <a:lnTo>
                    <a:pt x="368328" y="0"/>
                  </a:lnTo>
                  <a:cubicBezTo>
                    <a:pt x="390888" y="0"/>
                    <a:pt x="412523" y="8962"/>
                    <a:pt x="428475" y="24914"/>
                  </a:cubicBezTo>
                  <a:cubicBezTo>
                    <a:pt x="444427" y="40866"/>
                    <a:pt x="453389" y="62501"/>
                    <a:pt x="453389" y="85061"/>
                  </a:cubicBezTo>
                  <a:lnTo>
                    <a:pt x="453389" y="357415"/>
                  </a:lnTo>
                  <a:cubicBezTo>
                    <a:pt x="453389" y="404393"/>
                    <a:pt x="415306" y="442476"/>
                    <a:pt x="368328" y="442476"/>
                  </a:cubicBezTo>
                  <a:lnTo>
                    <a:pt x="85061" y="442476"/>
                  </a:lnTo>
                  <a:cubicBezTo>
                    <a:pt x="62501" y="442476"/>
                    <a:pt x="40866" y="433514"/>
                    <a:pt x="24914" y="417562"/>
                  </a:cubicBezTo>
                  <a:cubicBezTo>
                    <a:pt x="8962" y="401610"/>
                    <a:pt x="0" y="379975"/>
                    <a:pt x="0" y="357415"/>
                  </a:cubicBezTo>
                  <a:lnTo>
                    <a:pt x="0" y="85061"/>
                  </a:lnTo>
                  <a:cubicBezTo>
                    <a:pt x="0" y="62501"/>
                    <a:pt x="8962" y="40866"/>
                    <a:pt x="24914" y="24914"/>
                  </a:cubicBezTo>
                  <a:cubicBezTo>
                    <a:pt x="40866" y="8962"/>
                    <a:pt x="62501" y="0"/>
                    <a:pt x="85061" y="0"/>
                  </a:cubicBezTo>
                  <a:close/>
                </a:path>
              </a:pathLst>
            </a:custGeom>
            <a:solidFill>
              <a:srgbClr val="FFFFFF"/>
            </a:solidFill>
            <a:ln w="85725" cap="rnd">
              <a:solidFill>
                <a:srgbClr val="538385"/>
              </a:solidFill>
              <a:prstDash val="solid"/>
              <a:round/>
            </a:ln>
          </p:spPr>
        </p:sp>
        <p:sp>
          <p:nvSpPr>
            <p:cNvPr id="35" name="TextBox 35"/>
            <p:cNvSpPr txBox="1"/>
            <p:nvPr/>
          </p:nvSpPr>
          <p:spPr>
            <a:xfrm>
              <a:off x="0" y="-57150"/>
              <a:ext cx="453389" cy="499626"/>
            </a:xfrm>
            <a:prstGeom prst="rect">
              <a:avLst/>
            </a:prstGeom>
          </p:spPr>
          <p:txBody>
            <a:bodyPr lIns="50800" tIns="50800" rIns="50800" bIns="50800" rtlCol="0" anchor="ctr"/>
            <a:lstStyle/>
            <a:p>
              <a:pPr algn="ctr">
                <a:lnSpc>
                  <a:spcPts val="4480"/>
                </a:lnSpc>
              </a:pPr>
              <a:endParaRPr/>
            </a:p>
          </p:txBody>
        </p:sp>
      </p:grpSp>
      <p:grpSp>
        <p:nvGrpSpPr>
          <p:cNvPr id="36" name="Group 36"/>
          <p:cNvGrpSpPr>
            <a:grpSpLocks noChangeAspect="1"/>
          </p:cNvGrpSpPr>
          <p:nvPr/>
        </p:nvGrpSpPr>
        <p:grpSpPr>
          <a:xfrm rot="2699999">
            <a:off x="11629128" y="3376425"/>
            <a:ext cx="1572405" cy="1572405"/>
            <a:chOff x="0" y="0"/>
            <a:chExt cx="14400530" cy="14400530"/>
          </a:xfrm>
        </p:grpSpPr>
        <p:sp>
          <p:nvSpPr>
            <p:cNvPr id="37" name="Freeform 37"/>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538385"/>
            </a:solidFill>
          </p:spPr>
        </p:sp>
      </p:grpSp>
      <p:sp>
        <p:nvSpPr>
          <p:cNvPr id="38" name="TextBox 38"/>
          <p:cNvSpPr txBox="1"/>
          <p:nvPr/>
        </p:nvSpPr>
        <p:spPr>
          <a:xfrm>
            <a:off x="11112396" y="5266810"/>
            <a:ext cx="2796103" cy="2603737"/>
          </a:xfrm>
          <a:prstGeom prst="rect">
            <a:avLst/>
          </a:prstGeom>
        </p:spPr>
        <p:txBody>
          <a:bodyPr lIns="0" tIns="0" rIns="0" bIns="0" rtlCol="0" anchor="t">
            <a:spAutoFit/>
          </a:bodyPr>
          <a:lstStyle/>
          <a:p>
            <a:pPr algn="l">
              <a:lnSpc>
                <a:spcPts val="2573"/>
              </a:lnSpc>
              <a:spcBef>
                <a:spcPct val="0"/>
              </a:spcBef>
            </a:pPr>
            <a:r>
              <a:rPr lang="en-US" sz="1838" b="1" spc="-42">
                <a:solidFill>
                  <a:srgbClr val="01003B"/>
                </a:solidFill>
                <a:latin typeface="Be Vietnam Ultra-Bold"/>
                <a:ea typeface="Be Vietnam Ultra-Bold"/>
                <a:cs typeface="Be Vietnam Ultra-Bold"/>
                <a:sym typeface="Be Vietnam Ultra-Bold"/>
              </a:rPr>
              <a:t>Before transmission, DH values are signed by RSA.The recipient confirms the sender's identity by checking the signature, If Mallory modifies any value, the attack is unsuccessful.</a:t>
            </a:r>
          </a:p>
        </p:txBody>
      </p:sp>
      <p:grpSp>
        <p:nvGrpSpPr>
          <p:cNvPr id="39" name="Group 39"/>
          <p:cNvGrpSpPr/>
          <p:nvPr/>
        </p:nvGrpSpPr>
        <p:grpSpPr>
          <a:xfrm>
            <a:off x="14441765" y="4844363"/>
            <a:ext cx="3367603" cy="3286543"/>
            <a:chOff x="0" y="0"/>
            <a:chExt cx="453389" cy="442476"/>
          </a:xfrm>
        </p:grpSpPr>
        <p:sp>
          <p:nvSpPr>
            <p:cNvPr id="40" name="Freeform 40"/>
            <p:cNvSpPr/>
            <p:nvPr/>
          </p:nvSpPr>
          <p:spPr>
            <a:xfrm>
              <a:off x="0" y="0"/>
              <a:ext cx="453389" cy="442476"/>
            </a:xfrm>
            <a:custGeom>
              <a:avLst/>
              <a:gdLst/>
              <a:ahLst/>
              <a:cxnLst/>
              <a:rect l="l" t="t" r="r" b="b"/>
              <a:pathLst>
                <a:path w="453389" h="442476">
                  <a:moveTo>
                    <a:pt x="85061" y="0"/>
                  </a:moveTo>
                  <a:lnTo>
                    <a:pt x="368328" y="0"/>
                  </a:lnTo>
                  <a:cubicBezTo>
                    <a:pt x="390888" y="0"/>
                    <a:pt x="412523" y="8962"/>
                    <a:pt x="428475" y="24914"/>
                  </a:cubicBezTo>
                  <a:cubicBezTo>
                    <a:pt x="444427" y="40866"/>
                    <a:pt x="453389" y="62501"/>
                    <a:pt x="453389" y="85061"/>
                  </a:cubicBezTo>
                  <a:lnTo>
                    <a:pt x="453389" y="357415"/>
                  </a:lnTo>
                  <a:cubicBezTo>
                    <a:pt x="453389" y="404393"/>
                    <a:pt x="415306" y="442476"/>
                    <a:pt x="368328" y="442476"/>
                  </a:cubicBezTo>
                  <a:lnTo>
                    <a:pt x="85061" y="442476"/>
                  </a:lnTo>
                  <a:cubicBezTo>
                    <a:pt x="62501" y="442476"/>
                    <a:pt x="40866" y="433514"/>
                    <a:pt x="24914" y="417562"/>
                  </a:cubicBezTo>
                  <a:cubicBezTo>
                    <a:pt x="8962" y="401610"/>
                    <a:pt x="0" y="379975"/>
                    <a:pt x="0" y="357415"/>
                  </a:cubicBezTo>
                  <a:lnTo>
                    <a:pt x="0" y="85061"/>
                  </a:lnTo>
                  <a:cubicBezTo>
                    <a:pt x="0" y="62501"/>
                    <a:pt x="8962" y="40866"/>
                    <a:pt x="24914" y="24914"/>
                  </a:cubicBezTo>
                  <a:cubicBezTo>
                    <a:pt x="40866" y="8962"/>
                    <a:pt x="62501" y="0"/>
                    <a:pt x="85061" y="0"/>
                  </a:cubicBezTo>
                  <a:close/>
                </a:path>
              </a:pathLst>
            </a:custGeom>
            <a:solidFill>
              <a:srgbClr val="FFFFFF"/>
            </a:solidFill>
            <a:ln w="85725" cap="rnd">
              <a:solidFill>
                <a:srgbClr val="48CFAE"/>
              </a:solidFill>
              <a:prstDash val="solid"/>
              <a:round/>
            </a:ln>
          </p:spPr>
        </p:sp>
        <p:sp>
          <p:nvSpPr>
            <p:cNvPr id="41" name="TextBox 41"/>
            <p:cNvSpPr txBox="1"/>
            <p:nvPr/>
          </p:nvSpPr>
          <p:spPr>
            <a:xfrm>
              <a:off x="0" y="-57150"/>
              <a:ext cx="453389" cy="499626"/>
            </a:xfrm>
            <a:prstGeom prst="rect">
              <a:avLst/>
            </a:prstGeom>
          </p:spPr>
          <p:txBody>
            <a:bodyPr lIns="50800" tIns="50800" rIns="50800" bIns="50800" rtlCol="0" anchor="ctr"/>
            <a:lstStyle/>
            <a:p>
              <a:pPr algn="ctr">
                <a:lnSpc>
                  <a:spcPts val="4480"/>
                </a:lnSpc>
              </a:pPr>
              <a:endParaRPr/>
            </a:p>
          </p:txBody>
        </p:sp>
      </p:grpSp>
      <p:grpSp>
        <p:nvGrpSpPr>
          <p:cNvPr id="42" name="Group 42"/>
          <p:cNvGrpSpPr>
            <a:grpSpLocks noChangeAspect="1"/>
          </p:cNvGrpSpPr>
          <p:nvPr/>
        </p:nvGrpSpPr>
        <p:grpSpPr>
          <a:xfrm rot="2699999">
            <a:off x="15339364" y="3375443"/>
            <a:ext cx="1572405" cy="1572405"/>
            <a:chOff x="0" y="0"/>
            <a:chExt cx="14400530" cy="14400530"/>
          </a:xfrm>
        </p:grpSpPr>
        <p:sp>
          <p:nvSpPr>
            <p:cNvPr id="43" name="Freeform 43"/>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48CFAE"/>
            </a:solidFill>
          </p:spPr>
        </p:sp>
      </p:grpSp>
      <p:sp>
        <p:nvSpPr>
          <p:cNvPr id="44" name="TextBox 44"/>
          <p:cNvSpPr txBox="1"/>
          <p:nvPr/>
        </p:nvSpPr>
        <p:spPr>
          <a:xfrm>
            <a:off x="14830352" y="5363936"/>
            <a:ext cx="2640793" cy="2267872"/>
          </a:xfrm>
          <a:prstGeom prst="rect">
            <a:avLst/>
          </a:prstGeom>
        </p:spPr>
        <p:txBody>
          <a:bodyPr lIns="0" tIns="0" rIns="0" bIns="0" rtlCol="0" anchor="t">
            <a:spAutoFit/>
          </a:bodyPr>
          <a:lstStyle/>
          <a:p>
            <a:pPr algn="l">
              <a:lnSpc>
                <a:spcPts val="2562"/>
              </a:lnSpc>
              <a:spcBef>
                <a:spcPct val="0"/>
              </a:spcBef>
            </a:pPr>
            <a:r>
              <a:rPr lang="en-US" sz="1830" b="1" spc="-42">
                <a:solidFill>
                  <a:srgbClr val="01003B"/>
                </a:solidFill>
                <a:latin typeface="Be Vietnam Ultra-Bold"/>
                <a:ea typeface="Be Vietnam Ultra-Bold"/>
                <a:cs typeface="Be Vietnam Ultra-Bold"/>
                <a:sym typeface="Be Vietnam Ultra-Bold"/>
              </a:rPr>
              <a:t>Shows DH key generatetion &amp; signature verification,Clear  AES encryption&amp;decryption,Comines all parts into complet workflow.</a:t>
            </a:r>
          </a:p>
        </p:txBody>
      </p:sp>
      <p:sp>
        <p:nvSpPr>
          <p:cNvPr id="45" name="Freeform 45"/>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2"/>
            <a:stretch>
              <a:fillRect/>
            </a:stretch>
          </a:blipFill>
        </p:spPr>
      </p:sp>
      <p:sp>
        <p:nvSpPr>
          <p:cNvPr id="46" name="TextBox 46"/>
          <p:cNvSpPr txBox="1"/>
          <p:nvPr/>
        </p:nvSpPr>
        <p:spPr>
          <a:xfrm>
            <a:off x="1596831" y="3976178"/>
            <a:ext cx="639167" cy="613410"/>
          </a:xfrm>
          <a:prstGeom prst="rect">
            <a:avLst/>
          </a:prstGeom>
        </p:spPr>
        <p:txBody>
          <a:bodyPr lIns="0" tIns="0" rIns="0" bIns="0" rtlCol="0" anchor="t">
            <a:spAutoFit/>
          </a:bodyPr>
          <a:lstStyle/>
          <a:p>
            <a:pPr algn="ctr">
              <a:lnSpc>
                <a:spcPts val="5039"/>
              </a:lnSpc>
              <a:spcBef>
                <a:spcPct val="0"/>
              </a:spcBef>
            </a:pPr>
            <a:r>
              <a:rPr lang="en-US" sz="3599" b="1">
                <a:solidFill>
                  <a:srgbClr val="F2F4F5"/>
                </a:solidFill>
                <a:latin typeface="Be Vietnam Medium"/>
                <a:ea typeface="Be Vietnam Medium"/>
                <a:cs typeface="Be Vietnam Medium"/>
                <a:sym typeface="Be Vietnam Medium"/>
              </a:rPr>
              <a:t>4.1</a:t>
            </a:r>
          </a:p>
        </p:txBody>
      </p:sp>
      <p:sp>
        <p:nvSpPr>
          <p:cNvPr id="47" name="TextBox 47"/>
          <p:cNvSpPr txBox="1"/>
          <p:nvPr/>
        </p:nvSpPr>
        <p:spPr>
          <a:xfrm>
            <a:off x="5086440" y="3946601"/>
            <a:ext cx="677962" cy="613410"/>
          </a:xfrm>
          <a:prstGeom prst="rect">
            <a:avLst/>
          </a:prstGeom>
        </p:spPr>
        <p:txBody>
          <a:bodyPr lIns="0" tIns="0" rIns="0" bIns="0" rtlCol="0" anchor="t">
            <a:spAutoFit/>
          </a:bodyPr>
          <a:lstStyle/>
          <a:p>
            <a:pPr algn="ctr">
              <a:lnSpc>
                <a:spcPts val="5039"/>
              </a:lnSpc>
              <a:spcBef>
                <a:spcPct val="0"/>
              </a:spcBef>
            </a:pPr>
            <a:r>
              <a:rPr lang="en-US" sz="3599" b="1">
                <a:solidFill>
                  <a:srgbClr val="F2F4F5"/>
                </a:solidFill>
                <a:latin typeface="Be Vietnam Medium"/>
                <a:ea typeface="Be Vietnam Medium"/>
                <a:cs typeface="Be Vietnam Medium"/>
                <a:sym typeface="Be Vietnam Medium"/>
              </a:rPr>
              <a:t>4.2</a:t>
            </a:r>
          </a:p>
        </p:txBody>
      </p:sp>
      <p:sp>
        <p:nvSpPr>
          <p:cNvPr id="48" name="TextBox 48"/>
          <p:cNvSpPr txBox="1"/>
          <p:nvPr/>
        </p:nvSpPr>
        <p:spPr>
          <a:xfrm>
            <a:off x="8580835" y="3822585"/>
            <a:ext cx="679351" cy="613410"/>
          </a:xfrm>
          <a:prstGeom prst="rect">
            <a:avLst/>
          </a:prstGeom>
        </p:spPr>
        <p:txBody>
          <a:bodyPr lIns="0" tIns="0" rIns="0" bIns="0" rtlCol="0" anchor="t">
            <a:spAutoFit/>
          </a:bodyPr>
          <a:lstStyle/>
          <a:p>
            <a:pPr algn="ctr">
              <a:lnSpc>
                <a:spcPts val="5039"/>
              </a:lnSpc>
              <a:spcBef>
                <a:spcPct val="0"/>
              </a:spcBef>
            </a:pPr>
            <a:r>
              <a:rPr lang="en-US" sz="3599" b="1">
                <a:solidFill>
                  <a:srgbClr val="F2F4F5"/>
                </a:solidFill>
                <a:latin typeface="Be Vietnam Medium"/>
                <a:ea typeface="Be Vietnam Medium"/>
                <a:cs typeface="Be Vietnam Medium"/>
                <a:sym typeface="Be Vietnam Medium"/>
              </a:rPr>
              <a:t>4.3</a:t>
            </a:r>
          </a:p>
        </p:txBody>
      </p:sp>
      <p:sp>
        <p:nvSpPr>
          <p:cNvPr id="49" name="TextBox 49"/>
          <p:cNvSpPr txBox="1"/>
          <p:nvPr/>
        </p:nvSpPr>
        <p:spPr>
          <a:xfrm>
            <a:off x="12072232" y="3821603"/>
            <a:ext cx="686197" cy="613410"/>
          </a:xfrm>
          <a:prstGeom prst="rect">
            <a:avLst/>
          </a:prstGeom>
        </p:spPr>
        <p:txBody>
          <a:bodyPr lIns="0" tIns="0" rIns="0" bIns="0" rtlCol="0" anchor="t">
            <a:spAutoFit/>
          </a:bodyPr>
          <a:lstStyle/>
          <a:p>
            <a:pPr algn="ctr">
              <a:lnSpc>
                <a:spcPts val="5039"/>
              </a:lnSpc>
              <a:spcBef>
                <a:spcPct val="0"/>
              </a:spcBef>
            </a:pPr>
            <a:r>
              <a:rPr lang="en-US" sz="3599" b="1">
                <a:solidFill>
                  <a:srgbClr val="F2F4F5"/>
                </a:solidFill>
                <a:latin typeface="Be Vietnam Medium"/>
                <a:ea typeface="Be Vietnam Medium"/>
                <a:cs typeface="Be Vietnam Medium"/>
                <a:sym typeface="Be Vietnam Medium"/>
              </a:rPr>
              <a:t>4.4</a:t>
            </a:r>
          </a:p>
        </p:txBody>
      </p:sp>
      <p:sp>
        <p:nvSpPr>
          <p:cNvPr id="50" name="TextBox 50"/>
          <p:cNvSpPr txBox="1"/>
          <p:nvPr/>
        </p:nvSpPr>
        <p:spPr>
          <a:xfrm>
            <a:off x="15808543" y="3822585"/>
            <a:ext cx="684411" cy="613410"/>
          </a:xfrm>
          <a:prstGeom prst="rect">
            <a:avLst/>
          </a:prstGeom>
        </p:spPr>
        <p:txBody>
          <a:bodyPr lIns="0" tIns="0" rIns="0" bIns="0" rtlCol="0" anchor="t">
            <a:spAutoFit/>
          </a:bodyPr>
          <a:lstStyle/>
          <a:p>
            <a:pPr algn="ctr">
              <a:lnSpc>
                <a:spcPts val="5039"/>
              </a:lnSpc>
              <a:spcBef>
                <a:spcPct val="0"/>
              </a:spcBef>
            </a:pPr>
            <a:r>
              <a:rPr lang="en-US" sz="3599" b="1">
                <a:solidFill>
                  <a:srgbClr val="F2F4F5"/>
                </a:solidFill>
                <a:latin typeface="Be Vietnam Medium"/>
                <a:ea typeface="Be Vietnam Medium"/>
                <a:cs typeface="Be Vietnam Medium"/>
                <a:sym typeface="Be Vietnam Medium"/>
              </a:rPr>
              <a:t>4.5</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5400000">
            <a:off x="-10782321" y="4902386"/>
            <a:ext cx="24012912" cy="7628483"/>
            <a:chOff x="0" y="0"/>
            <a:chExt cx="6324388" cy="2009148"/>
          </a:xfrm>
        </p:grpSpPr>
        <p:sp>
          <p:nvSpPr>
            <p:cNvPr id="4" name="Freeform 4"/>
            <p:cNvSpPr/>
            <p:nvPr/>
          </p:nvSpPr>
          <p:spPr>
            <a:xfrm>
              <a:off x="0" y="0"/>
              <a:ext cx="6324388" cy="2009148"/>
            </a:xfrm>
            <a:custGeom>
              <a:avLst/>
              <a:gdLst/>
              <a:ahLst/>
              <a:cxnLst/>
              <a:rect l="l" t="t" r="r" b="b"/>
              <a:pathLst>
                <a:path w="6324388" h="2009148">
                  <a:moveTo>
                    <a:pt x="0" y="0"/>
                  </a:moveTo>
                  <a:lnTo>
                    <a:pt x="6324388" y="0"/>
                  </a:lnTo>
                  <a:lnTo>
                    <a:pt x="6324388" y="2009148"/>
                  </a:lnTo>
                  <a:lnTo>
                    <a:pt x="0" y="2009148"/>
                  </a:lnTo>
                  <a:close/>
                </a:path>
              </a:pathLst>
            </a:custGeom>
            <a:solidFill>
              <a:srgbClr val="262262"/>
            </a:solidFill>
          </p:spPr>
        </p:sp>
        <p:sp>
          <p:nvSpPr>
            <p:cNvPr id="5" name="TextBox 5"/>
            <p:cNvSpPr txBox="1"/>
            <p:nvPr/>
          </p:nvSpPr>
          <p:spPr>
            <a:xfrm>
              <a:off x="0" y="-47625"/>
              <a:ext cx="6324388" cy="2056773"/>
            </a:xfrm>
            <a:prstGeom prst="rect">
              <a:avLst/>
            </a:prstGeom>
          </p:spPr>
          <p:txBody>
            <a:bodyPr lIns="50800" tIns="50800" rIns="50800" bIns="50800" rtlCol="0" anchor="ctr"/>
            <a:lstStyle/>
            <a:p>
              <a:pPr algn="ctr">
                <a:lnSpc>
                  <a:spcPts val="2800"/>
                </a:lnSpc>
              </a:pPr>
              <a:endParaRPr/>
            </a:p>
          </p:txBody>
        </p:sp>
      </p:grpSp>
      <p:sp>
        <p:nvSpPr>
          <p:cNvPr id="6" name="TextBox 6"/>
          <p:cNvSpPr txBox="1"/>
          <p:nvPr/>
        </p:nvSpPr>
        <p:spPr>
          <a:xfrm>
            <a:off x="5168134" y="1826757"/>
            <a:ext cx="11305005" cy="1095847"/>
          </a:xfrm>
          <a:prstGeom prst="rect">
            <a:avLst/>
          </a:prstGeom>
        </p:spPr>
        <p:txBody>
          <a:bodyPr lIns="0" tIns="0" rIns="0" bIns="0" rtlCol="0" anchor="t">
            <a:spAutoFit/>
          </a:bodyPr>
          <a:lstStyle/>
          <a:p>
            <a:pPr algn="l">
              <a:lnSpc>
                <a:spcPts val="8625"/>
              </a:lnSpc>
            </a:pPr>
            <a:r>
              <a:rPr lang="en-US" sz="7128" b="1">
                <a:solidFill>
                  <a:srgbClr val="01003B"/>
                </a:solidFill>
                <a:latin typeface="Be Vietnam Ultra-Bold"/>
                <a:ea typeface="Be Vietnam Ultra-Bold"/>
                <a:cs typeface="Be Vietnam Ultra-Bold"/>
                <a:sym typeface="Be Vietnam Ultra-Bold"/>
              </a:rPr>
              <a:t>RESULTS AND ANALYSIS</a:t>
            </a:r>
          </a:p>
        </p:txBody>
      </p:sp>
      <p:sp>
        <p:nvSpPr>
          <p:cNvPr id="7" name="TextBox 7"/>
          <p:cNvSpPr txBox="1"/>
          <p:nvPr/>
        </p:nvSpPr>
        <p:spPr>
          <a:xfrm>
            <a:off x="5168134" y="3191022"/>
            <a:ext cx="7033991" cy="5474188"/>
          </a:xfrm>
          <a:prstGeom prst="rect">
            <a:avLst/>
          </a:prstGeom>
        </p:spPr>
        <p:txBody>
          <a:bodyPr lIns="0" tIns="0" rIns="0" bIns="0" rtlCol="0" anchor="t">
            <a:spAutoFit/>
          </a:bodyPr>
          <a:lstStyle/>
          <a:p>
            <a:pPr algn="l">
              <a:lnSpc>
                <a:spcPts val="4804"/>
              </a:lnSpc>
            </a:pPr>
            <a:r>
              <a:rPr lang="en-US" sz="3002">
                <a:solidFill>
                  <a:srgbClr val="01003B"/>
                </a:solidFill>
                <a:latin typeface="Be Vietnam"/>
                <a:ea typeface="Be Vietnam"/>
                <a:cs typeface="Be Vietnam"/>
                <a:sym typeface="Be Vietnam"/>
              </a:rPr>
              <a:t>5.1 Testing Process</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5.2 MITM Attack Outcome</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5.3 Secure Communication Results</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5.4 Wireshark Traffic Visualization</a:t>
            </a:r>
          </a:p>
          <a:p>
            <a:pPr algn="l">
              <a:lnSpc>
                <a:spcPts val="4804"/>
              </a:lnSpc>
            </a:pPr>
            <a:r>
              <a:rPr lang="en-US" sz="3002">
                <a:solidFill>
                  <a:srgbClr val="01003B"/>
                </a:solidFill>
                <a:latin typeface="Be Vietnam"/>
                <a:ea typeface="Be Vietnam"/>
                <a:cs typeface="Be Vietnam"/>
                <a:sym typeface="Be Vietnam"/>
              </a:rPr>
              <a:t> </a:t>
            </a:r>
          </a:p>
          <a:p>
            <a:pPr algn="l">
              <a:lnSpc>
                <a:spcPts val="4964"/>
              </a:lnSpc>
            </a:pPr>
            <a:r>
              <a:rPr lang="en-US" sz="3102">
                <a:solidFill>
                  <a:srgbClr val="01003B"/>
                </a:solidFill>
                <a:latin typeface="Be Vietnam"/>
                <a:ea typeface="Be Vietnam"/>
                <a:cs typeface="Be Vietnam"/>
                <a:sym typeface="Be Vietnam"/>
              </a:rPr>
              <a:t>5.5 Findings Discussions</a:t>
            </a:r>
          </a:p>
        </p:txBody>
      </p:sp>
      <p:grpSp>
        <p:nvGrpSpPr>
          <p:cNvPr id="8" name="Group 8"/>
          <p:cNvGrpSpPr/>
          <p:nvPr/>
        </p:nvGrpSpPr>
        <p:grpSpPr>
          <a:xfrm rot="8100000">
            <a:off x="16119176" y="1722797"/>
            <a:ext cx="2103985" cy="2103985"/>
            <a:chOff x="0" y="0"/>
            <a:chExt cx="812800" cy="812800"/>
          </a:xfrm>
        </p:grpSpPr>
        <p:sp>
          <p:nvSpPr>
            <p:cNvPr id="9" name="Freeform 9"/>
            <p:cNvSpPr/>
            <p:nvPr/>
          </p:nvSpPr>
          <p:spPr>
            <a:xfrm>
              <a:off x="0" y="0"/>
              <a:ext cx="812800" cy="812800"/>
            </a:xfrm>
            <a:custGeom>
              <a:avLst/>
              <a:gdLst/>
              <a:ahLst/>
              <a:cxnLst/>
              <a:rect l="l" t="t" r="r" b="b"/>
              <a:pathLst>
                <a:path w="812800" h="812800">
                  <a:moveTo>
                    <a:pt x="51515" y="0"/>
                  </a:moveTo>
                  <a:lnTo>
                    <a:pt x="761285" y="0"/>
                  </a:lnTo>
                  <a:cubicBezTo>
                    <a:pt x="789736" y="0"/>
                    <a:pt x="812800" y="23064"/>
                    <a:pt x="812800" y="51515"/>
                  </a:cubicBezTo>
                  <a:lnTo>
                    <a:pt x="812800" y="761285"/>
                  </a:lnTo>
                  <a:cubicBezTo>
                    <a:pt x="812800" y="789736"/>
                    <a:pt x="789736" y="812800"/>
                    <a:pt x="761285" y="812800"/>
                  </a:cubicBezTo>
                  <a:lnTo>
                    <a:pt x="51515" y="812800"/>
                  </a:lnTo>
                  <a:cubicBezTo>
                    <a:pt x="23064" y="812800"/>
                    <a:pt x="0" y="789736"/>
                    <a:pt x="0" y="761285"/>
                  </a:cubicBezTo>
                  <a:lnTo>
                    <a:pt x="0" y="51515"/>
                  </a:lnTo>
                  <a:cubicBezTo>
                    <a:pt x="0" y="23064"/>
                    <a:pt x="23064" y="0"/>
                    <a:pt x="51515" y="0"/>
                  </a:cubicBezTo>
                  <a:close/>
                </a:path>
              </a:pathLst>
            </a:custGeom>
            <a:gradFill rotWithShape="1">
              <a:gsLst>
                <a:gs pos="0">
                  <a:srgbClr val="000000">
                    <a:alpha val="100000"/>
                  </a:srgbClr>
                </a:gs>
                <a:gs pos="100000">
                  <a:srgbClr val="3533CD">
                    <a:alpha val="100000"/>
                  </a:srgbClr>
                </a:gs>
              </a:gsLst>
              <a:lin ang="0"/>
            </a:gradFill>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8100000">
            <a:off x="13520930" y="-3509309"/>
            <a:ext cx="4742111" cy="4742111"/>
            <a:chOff x="0" y="0"/>
            <a:chExt cx="812800" cy="812800"/>
          </a:xfrm>
        </p:grpSpPr>
        <p:sp>
          <p:nvSpPr>
            <p:cNvPr id="12" name="Freeform 12"/>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000000">
                    <a:alpha val="100000"/>
                  </a:srgbClr>
                </a:gs>
                <a:gs pos="100000">
                  <a:srgbClr val="3533CD">
                    <a:alpha val="100000"/>
                  </a:srgbClr>
                </a:gs>
              </a:gsLst>
              <a:lin ang="0"/>
            </a:gradFill>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4" name="Group 14"/>
          <p:cNvGrpSpPr/>
          <p:nvPr/>
        </p:nvGrpSpPr>
        <p:grpSpPr>
          <a:xfrm rot="-2700000">
            <a:off x="18312959" y="-1232802"/>
            <a:ext cx="4742111" cy="4742111"/>
            <a:chOff x="0" y="0"/>
            <a:chExt cx="812800" cy="812800"/>
          </a:xfrm>
        </p:grpSpPr>
        <p:sp>
          <p:nvSpPr>
            <p:cNvPr id="15" name="Freeform 15"/>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FFDE59">
                    <a:alpha val="100000"/>
                  </a:srgbClr>
                </a:gs>
                <a:gs pos="100000">
                  <a:srgbClr val="FF914D">
                    <a:alpha val="100000"/>
                  </a:srgbClr>
                </a:gs>
              </a:gsLst>
              <a:lin ang="0"/>
            </a:gradFill>
          </p:spPr>
        </p:sp>
        <p:sp>
          <p:nvSpPr>
            <p:cNvPr id="16" name="TextBox 16"/>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7" name="Group 17"/>
          <p:cNvGrpSpPr/>
          <p:nvPr/>
        </p:nvGrpSpPr>
        <p:grpSpPr>
          <a:xfrm rot="-8100000">
            <a:off x="16677587" y="644672"/>
            <a:ext cx="987162" cy="987162"/>
            <a:chOff x="0" y="0"/>
            <a:chExt cx="812800" cy="812800"/>
          </a:xfrm>
        </p:grpSpPr>
        <p:sp>
          <p:nvSpPr>
            <p:cNvPr id="18" name="Freeform 18"/>
            <p:cNvSpPr/>
            <p:nvPr/>
          </p:nvSpPr>
          <p:spPr>
            <a:xfrm>
              <a:off x="0" y="0"/>
              <a:ext cx="812800" cy="812800"/>
            </a:xfrm>
            <a:custGeom>
              <a:avLst/>
              <a:gdLst/>
              <a:ahLst/>
              <a:cxnLst/>
              <a:rect l="l" t="t" r="r" b="b"/>
              <a:pathLst>
                <a:path w="812800" h="812800">
                  <a:moveTo>
                    <a:pt x="109796" y="0"/>
                  </a:moveTo>
                  <a:lnTo>
                    <a:pt x="703004" y="0"/>
                  </a:lnTo>
                  <a:cubicBezTo>
                    <a:pt x="732123" y="0"/>
                    <a:pt x="760051" y="11568"/>
                    <a:pt x="780641" y="32159"/>
                  </a:cubicBezTo>
                  <a:cubicBezTo>
                    <a:pt x="801232" y="52749"/>
                    <a:pt x="812800" y="80677"/>
                    <a:pt x="812800" y="109796"/>
                  </a:cubicBezTo>
                  <a:lnTo>
                    <a:pt x="812800" y="703004"/>
                  </a:lnTo>
                  <a:cubicBezTo>
                    <a:pt x="812800" y="732123"/>
                    <a:pt x="801232" y="760051"/>
                    <a:pt x="780641" y="780641"/>
                  </a:cubicBezTo>
                  <a:cubicBezTo>
                    <a:pt x="760051" y="801232"/>
                    <a:pt x="732123" y="812800"/>
                    <a:pt x="703004" y="812800"/>
                  </a:cubicBezTo>
                  <a:lnTo>
                    <a:pt x="109796" y="812800"/>
                  </a:lnTo>
                  <a:cubicBezTo>
                    <a:pt x="80677" y="812800"/>
                    <a:pt x="52749" y="801232"/>
                    <a:pt x="32159" y="780641"/>
                  </a:cubicBezTo>
                  <a:cubicBezTo>
                    <a:pt x="11568" y="760051"/>
                    <a:pt x="0" y="732123"/>
                    <a:pt x="0" y="703004"/>
                  </a:cubicBezTo>
                  <a:lnTo>
                    <a:pt x="0" y="109796"/>
                  </a:lnTo>
                  <a:cubicBezTo>
                    <a:pt x="0" y="80677"/>
                    <a:pt x="11568" y="52749"/>
                    <a:pt x="32159" y="32159"/>
                  </a:cubicBezTo>
                  <a:cubicBezTo>
                    <a:pt x="52749" y="11568"/>
                    <a:pt x="80677" y="0"/>
                    <a:pt x="109796" y="0"/>
                  </a:cubicBezTo>
                  <a:close/>
                </a:path>
              </a:pathLst>
            </a:custGeom>
            <a:gradFill rotWithShape="1">
              <a:gsLst>
                <a:gs pos="0">
                  <a:srgbClr val="48CFAE">
                    <a:alpha val="100000"/>
                  </a:srgbClr>
                </a:gs>
                <a:gs pos="100000">
                  <a:srgbClr val="006D83">
                    <a:alpha val="100000"/>
                  </a:srgbClr>
                </a:gs>
              </a:gsLst>
              <a:lin ang="5400000"/>
            </a:gradFill>
          </p:spPr>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sp>
        <p:nvSpPr>
          <p:cNvPr id="20" name="Freeform 20"/>
          <p:cNvSpPr/>
          <p:nvPr/>
        </p:nvSpPr>
        <p:spPr>
          <a:xfrm>
            <a:off x="446275"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214526" y="5575936"/>
            <a:ext cx="3862789" cy="386278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CFAE"/>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940"/>
                </a:lnSpc>
              </a:pPr>
              <a:r>
                <a:rPr lang="en-US" sz="2100" b="1">
                  <a:solidFill>
                    <a:srgbClr val="FFFFFF"/>
                  </a:solidFill>
                  <a:latin typeface="Be Vietnam Ultra-Bold"/>
                  <a:ea typeface="Be Vietnam Ultra-Bold"/>
                  <a:cs typeface="Be Vietnam Ultra-Bold"/>
                  <a:sym typeface="Be Vietnam Ultra-Bold"/>
                </a:rPr>
                <a:t>First, secure communication was tested.Next, MITM attack behavior was examinedExamined functionality before to and following signing.</a:t>
              </a:r>
            </a:p>
          </p:txBody>
        </p:sp>
      </p:grpSp>
      <p:sp>
        <p:nvSpPr>
          <p:cNvPr id="6" name="AutoShape 6"/>
          <p:cNvSpPr/>
          <p:nvPr/>
        </p:nvSpPr>
        <p:spPr>
          <a:xfrm flipV="1">
            <a:off x="3605228" y="6131647"/>
            <a:ext cx="127389" cy="110448"/>
          </a:xfrm>
          <a:prstGeom prst="line">
            <a:avLst/>
          </a:prstGeom>
          <a:ln w="38100" cap="flat">
            <a:solidFill>
              <a:srgbClr val="000000"/>
            </a:solidFill>
            <a:prstDash val="sysDash"/>
            <a:headEnd type="none" w="sm" len="sm"/>
            <a:tailEnd type="none" w="sm" len="sm"/>
          </a:ln>
        </p:spPr>
      </p:sp>
      <p:grpSp>
        <p:nvGrpSpPr>
          <p:cNvPr id="7" name="Group 7"/>
          <p:cNvGrpSpPr/>
          <p:nvPr/>
        </p:nvGrpSpPr>
        <p:grpSpPr>
          <a:xfrm>
            <a:off x="3209166" y="3001573"/>
            <a:ext cx="3962317" cy="3732448"/>
            <a:chOff x="0" y="0"/>
            <a:chExt cx="862858" cy="812800"/>
          </a:xfrm>
        </p:grpSpPr>
        <p:sp>
          <p:nvSpPr>
            <p:cNvPr id="8" name="Freeform 8"/>
            <p:cNvSpPr/>
            <p:nvPr/>
          </p:nvSpPr>
          <p:spPr>
            <a:xfrm>
              <a:off x="0" y="0"/>
              <a:ext cx="862858" cy="812800"/>
            </a:xfrm>
            <a:custGeom>
              <a:avLst/>
              <a:gdLst/>
              <a:ahLst/>
              <a:cxnLst/>
              <a:rect l="l" t="t" r="r" b="b"/>
              <a:pathLst>
                <a:path w="862858" h="812800">
                  <a:moveTo>
                    <a:pt x="431429" y="0"/>
                  </a:moveTo>
                  <a:cubicBezTo>
                    <a:pt x="193157" y="0"/>
                    <a:pt x="0" y="181951"/>
                    <a:pt x="0" y="406400"/>
                  </a:cubicBezTo>
                  <a:cubicBezTo>
                    <a:pt x="0" y="630849"/>
                    <a:pt x="193157" y="812800"/>
                    <a:pt x="431429" y="812800"/>
                  </a:cubicBezTo>
                  <a:cubicBezTo>
                    <a:pt x="669700" y="812800"/>
                    <a:pt x="862858" y="630849"/>
                    <a:pt x="862858" y="406400"/>
                  </a:cubicBezTo>
                  <a:cubicBezTo>
                    <a:pt x="862858" y="181951"/>
                    <a:pt x="669700" y="0"/>
                    <a:pt x="431429" y="0"/>
                  </a:cubicBezTo>
                  <a:close/>
                </a:path>
              </a:pathLst>
            </a:custGeom>
            <a:solidFill>
              <a:srgbClr val="33326B"/>
            </a:solidFill>
          </p:spPr>
        </p:sp>
        <p:sp>
          <p:nvSpPr>
            <p:cNvPr id="9" name="TextBox 9"/>
            <p:cNvSpPr txBox="1"/>
            <p:nvPr/>
          </p:nvSpPr>
          <p:spPr>
            <a:xfrm>
              <a:off x="80893" y="28575"/>
              <a:ext cx="701072" cy="708025"/>
            </a:xfrm>
            <a:prstGeom prst="rect">
              <a:avLst/>
            </a:prstGeom>
          </p:spPr>
          <p:txBody>
            <a:bodyPr lIns="50800" tIns="50800" rIns="50800" bIns="50800" rtlCol="0" anchor="ctr"/>
            <a:lstStyle/>
            <a:p>
              <a:pPr algn="ctr">
                <a:lnSpc>
                  <a:spcPts val="2800"/>
                </a:lnSpc>
              </a:pPr>
              <a:r>
                <a:rPr lang="en-US" sz="2000" b="1">
                  <a:solidFill>
                    <a:srgbClr val="FFFFFF"/>
                  </a:solidFill>
                  <a:latin typeface="Be Vietnam Ultra-Bold"/>
                  <a:ea typeface="Be Vietnam Ultra-Bold"/>
                  <a:cs typeface="Be Vietnam Ultra-Bold"/>
                  <a:sym typeface="Be Vietnam Ultra-Bold"/>
                </a:rPr>
                <a:t>MITM was successful with simple DH. Mallory changed and decrypted every communication.When he attempted to tamper, signature verification was unsuccessful. </a:t>
              </a:r>
            </a:p>
          </p:txBody>
        </p:sp>
      </p:grpSp>
      <p:sp>
        <p:nvSpPr>
          <p:cNvPr id="10" name="AutoShape 10"/>
          <p:cNvSpPr/>
          <p:nvPr/>
        </p:nvSpPr>
        <p:spPr>
          <a:xfrm flipV="1">
            <a:off x="9768950" y="5268167"/>
            <a:ext cx="2045423" cy="835210"/>
          </a:xfrm>
          <a:prstGeom prst="line">
            <a:avLst/>
          </a:prstGeom>
          <a:ln w="38100" cap="flat">
            <a:solidFill>
              <a:srgbClr val="000000"/>
            </a:solidFill>
            <a:prstDash val="sysDash"/>
            <a:headEnd type="none" w="sm" len="sm"/>
            <a:tailEnd type="none" w="sm" len="sm"/>
          </a:ln>
        </p:spPr>
      </p:sp>
      <p:sp>
        <p:nvSpPr>
          <p:cNvPr id="11" name="AutoShape 11"/>
          <p:cNvSpPr/>
          <p:nvPr/>
        </p:nvSpPr>
        <p:spPr>
          <a:xfrm>
            <a:off x="7023300" y="5577265"/>
            <a:ext cx="1333785" cy="516252"/>
          </a:xfrm>
          <a:prstGeom prst="line">
            <a:avLst/>
          </a:prstGeom>
          <a:ln w="38100" cap="flat">
            <a:solidFill>
              <a:srgbClr val="000000"/>
            </a:solidFill>
            <a:prstDash val="sysDash"/>
            <a:headEnd type="none" w="sm" len="sm"/>
            <a:tailEnd type="none" w="sm" len="sm"/>
          </a:ln>
        </p:spPr>
      </p:sp>
      <p:sp>
        <p:nvSpPr>
          <p:cNvPr id="12" name="AutoShape 12"/>
          <p:cNvSpPr/>
          <p:nvPr/>
        </p:nvSpPr>
        <p:spPr>
          <a:xfrm>
            <a:off x="13229292" y="5270739"/>
            <a:ext cx="3127233" cy="2101831"/>
          </a:xfrm>
          <a:prstGeom prst="line">
            <a:avLst/>
          </a:prstGeom>
          <a:ln w="38100" cap="flat">
            <a:solidFill>
              <a:srgbClr val="000000"/>
            </a:solidFill>
            <a:prstDash val="sysDash"/>
            <a:headEnd type="none" w="sm" len="sm"/>
            <a:tailEnd type="none" w="sm" len="sm"/>
          </a:ln>
        </p:spPr>
      </p:sp>
      <p:grpSp>
        <p:nvGrpSpPr>
          <p:cNvPr id="13" name="Group 13"/>
          <p:cNvGrpSpPr/>
          <p:nvPr/>
        </p:nvGrpSpPr>
        <p:grpSpPr>
          <a:xfrm>
            <a:off x="-900455" y="9284122"/>
            <a:ext cx="19615407" cy="3895402"/>
            <a:chOff x="0" y="0"/>
            <a:chExt cx="5166198" cy="1025950"/>
          </a:xfrm>
        </p:grpSpPr>
        <p:sp>
          <p:nvSpPr>
            <p:cNvPr id="14" name="Freeform 14"/>
            <p:cNvSpPr/>
            <p:nvPr/>
          </p:nvSpPr>
          <p:spPr>
            <a:xfrm>
              <a:off x="0" y="0"/>
              <a:ext cx="5166198" cy="1025949"/>
            </a:xfrm>
            <a:custGeom>
              <a:avLst/>
              <a:gdLst/>
              <a:ahLst/>
              <a:cxnLst/>
              <a:rect l="l" t="t" r="r" b="b"/>
              <a:pathLst>
                <a:path w="5166198" h="1025949">
                  <a:moveTo>
                    <a:pt x="0" y="0"/>
                  </a:moveTo>
                  <a:lnTo>
                    <a:pt x="5166198" y="0"/>
                  </a:lnTo>
                  <a:lnTo>
                    <a:pt x="5166198" y="1025949"/>
                  </a:lnTo>
                  <a:lnTo>
                    <a:pt x="0" y="1025949"/>
                  </a:lnTo>
                  <a:close/>
                </a:path>
              </a:pathLst>
            </a:custGeom>
            <a:solidFill>
              <a:srgbClr val="195759"/>
            </a:solidFill>
          </p:spPr>
        </p:sp>
        <p:sp>
          <p:nvSpPr>
            <p:cNvPr id="15" name="TextBox 15"/>
            <p:cNvSpPr txBox="1"/>
            <p:nvPr/>
          </p:nvSpPr>
          <p:spPr>
            <a:xfrm>
              <a:off x="0" y="-47625"/>
              <a:ext cx="5166198" cy="1073575"/>
            </a:xfrm>
            <a:prstGeom prst="rect">
              <a:avLst/>
            </a:prstGeom>
          </p:spPr>
          <p:txBody>
            <a:bodyPr lIns="50800" tIns="50800" rIns="50800" bIns="50800" rtlCol="0" anchor="ctr"/>
            <a:lstStyle/>
            <a:p>
              <a:pPr algn="ctr">
                <a:lnSpc>
                  <a:spcPts val="2800"/>
                </a:lnSpc>
              </a:pPr>
              <a:endParaRPr/>
            </a:p>
          </p:txBody>
        </p:sp>
      </p:grpSp>
      <p:sp>
        <p:nvSpPr>
          <p:cNvPr id="16" name="TextBox 16"/>
          <p:cNvSpPr txBox="1"/>
          <p:nvPr/>
        </p:nvSpPr>
        <p:spPr>
          <a:xfrm>
            <a:off x="3742624" y="275607"/>
            <a:ext cx="11195139" cy="2508986"/>
          </a:xfrm>
          <a:prstGeom prst="rect">
            <a:avLst/>
          </a:prstGeom>
        </p:spPr>
        <p:txBody>
          <a:bodyPr lIns="0" tIns="0" rIns="0" bIns="0" rtlCol="0" anchor="t">
            <a:spAutoFit/>
          </a:bodyPr>
          <a:lstStyle/>
          <a:p>
            <a:pPr algn="ctr">
              <a:lnSpc>
                <a:spcPts val="9729"/>
              </a:lnSpc>
            </a:pPr>
            <a:r>
              <a:rPr lang="en-US" sz="9445" b="1" spc="302">
                <a:solidFill>
                  <a:srgbClr val="01003B"/>
                </a:solidFill>
                <a:latin typeface="Be Vietnam Ultra-Bold"/>
                <a:ea typeface="Be Vietnam Ultra-Bold"/>
                <a:cs typeface="Be Vietnam Ultra-Bold"/>
                <a:sym typeface="Be Vietnam Ultra-Bold"/>
              </a:rPr>
              <a:t>RESULTS AND ANALYSIS</a:t>
            </a:r>
          </a:p>
        </p:txBody>
      </p:sp>
      <p:grpSp>
        <p:nvGrpSpPr>
          <p:cNvPr id="17" name="Group 17"/>
          <p:cNvGrpSpPr/>
          <p:nvPr/>
        </p:nvGrpSpPr>
        <p:grpSpPr>
          <a:xfrm>
            <a:off x="-651330" y="9296911"/>
            <a:ext cx="19615407" cy="3895402"/>
            <a:chOff x="0" y="0"/>
            <a:chExt cx="5166198" cy="1025950"/>
          </a:xfrm>
        </p:grpSpPr>
        <p:sp>
          <p:nvSpPr>
            <p:cNvPr id="18" name="Freeform 18"/>
            <p:cNvSpPr/>
            <p:nvPr/>
          </p:nvSpPr>
          <p:spPr>
            <a:xfrm>
              <a:off x="0" y="0"/>
              <a:ext cx="5166198" cy="1025949"/>
            </a:xfrm>
            <a:custGeom>
              <a:avLst/>
              <a:gdLst/>
              <a:ahLst/>
              <a:cxnLst/>
              <a:rect l="l" t="t" r="r" b="b"/>
              <a:pathLst>
                <a:path w="5166198" h="1025949">
                  <a:moveTo>
                    <a:pt x="0" y="0"/>
                  </a:moveTo>
                  <a:lnTo>
                    <a:pt x="5166198" y="0"/>
                  </a:lnTo>
                  <a:lnTo>
                    <a:pt x="5166198" y="1025949"/>
                  </a:lnTo>
                  <a:lnTo>
                    <a:pt x="0" y="1025949"/>
                  </a:lnTo>
                  <a:close/>
                </a:path>
              </a:pathLst>
            </a:custGeom>
            <a:solidFill>
              <a:srgbClr val="195759"/>
            </a:solidFill>
          </p:spPr>
        </p:sp>
        <p:sp>
          <p:nvSpPr>
            <p:cNvPr id="19" name="TextBox 19"/>
            <p:cNvSpPr txBox="1"/>
            <p:nvPr/>
          </p:nvSpPr>
          <p:spPr>
            <a:xfrm>
              <a:off x="0" y="-47625"/>
              <a:ext cx="5166198" cy="1073575"/>
            </a:xfrm>
            <a:prstGeom prst="rect">
              <a:avLst/>
            </a:prstGeom>
          </p:spPr>
          <p:txBody>
            <a:bodyPr lIns="50800" tIns="50800" rIns="50800" bIns="50800" rtlCol="0" anchor="ctr"/>
            <a:lstStyle/>
            <a:p>
              <a:pPr algn="ctr">
                <a:lnSpc>
                  <a:spcPts val="2800"/>
                </a:lnSpc>
              </a:pPr>
              <a:endParaRPr/>
            </a:p>
          </p:txBody>
        </p:sp>
      </p:grpSp>
      <p:sp>
        <p:nvSpPr>
          <p:cNvPr id="20" name="Freeform 20"/>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grpSp>
        <p:nvGrpSpPr>
          <p:cNvPr id="21" name="Group 21"/>
          <p:cNvGrpSpPr/>
          <p:nvPr/>
        </p:nvGrpSpPr>
        <p:grpSpPr>
          <a:xfrm>
            <a:off x="7509609" y="4953117"/>
            <a:ext cx="3734980" cy="373498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8B96A"/>
            </a:soli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800"/>
                </a:lnSpc>
              </a:pPr>
              <a:r>
                <a:rPr lang="en-US" sz="2000" b="1">
                  <a:solidFill>
                    <a:srgbClr val="FFFFFF"/>
                  </a:solidFill>
                  <a:latin typeface="Be Vietnam Ultra-Bold"/>
                  <a:ea typeface="Be Vietnam Ultra-Bold"/>
                  <a:cs typeface="Be Vietnam Ultra-Bold"/>
                  <a:sym typeface="Be Vietnam Ultra-Bold"/>
                </a:rPr>
                <a:t>Correct interchange of DH parameters and signatures. Securely generated shared AES key. Completely encrypted and verified messages. </a:t>
              </a:r>
            </a:p>
          </p:txBody>
        </p:sp>
      </p:grpSp>
      <p:grpSp>
        <p:nvGrpSpPr>
          <p:cNvPr id="24" name="Group 24"/>
          <p:cNvGrpSpPr/>
          <p:nvPr/>
        </p:nvGrpSpPr>
        <p:grpSpPr>
          <a:xfrm>
            <a:off x="11363068" y="2483675"/>
            <a:ext cx="3732448" cy="3732448"/>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800"/>
                </a:lnSpc>
              </a:pPr>
              <a:r>
                <a:rPr lang="en-US" sz="2000" b="1">
                  <a:solidFill>
                    <a:srgbClr val="FFFFFF"/>
                  </a:solidFill>
                  <a:latin typeface="Be Vietnam Ultra-Bold"/>
                  <a:ea typeface="Be Vietnam Ultra-Bold"/>
                  <a:cs typeface="Be Vietnam Ultra-Bold"/>
                  <a:sym typeface="Be Vietnam Ultra-Bold"/>
                </a:rPr>
                <a:t>Without signatures, plaintext is readable. Only encrypted ciphertext with signatures. Verifies the successful use of AES.</a:t>
              </a:r>
            </a:p>
          </p:txBody>
        </p:sp>
      </p:grpSp>
      <p:grpSp>
        <p:nvGrpSpPr>
          <p:cNvPr id="27" name="Group 27"/>
          <p:cNvGrpSpPr/>
          <p:nvPr/>
        </p:nvGrpSpPr>
        <p:grpSpPr>
          <a:xfrm>
            <a:off x="14162415" y="5826137"/>
            <a:ext cx="3734980" cy="3734980"/>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CFAE"/>
            </a:solidFill>
          </p:spPr>
        </p:sp>
        <p:sp>
          <p:nvSpPr>
            <p:cNvPr id="29" name="TextBox 29"/>
            <p:cNvSpPr txBox="1"/>
            <p:nvPr/>
          </p:nvSpPr>
          <p:spPr>
            <a:xfrm>
              <a:off x="76200" y="28575"/>
              <a:ext cx="660400" cy="708025"/>
            </a:xfrm>
            <a:prstGeom prst="rect">
              <a:avLst/>
            </a:prstGeom>
          </p:spPr>
          <p:txBody>
            <a:bodyPr lIns="50800" tIns="50800" rIns="50800" bIns="50800" rtlCol="0" anchor="ctr"/>
            <a:lstStyle/>
            <a:p>
              <a:pPr algn="ctr">
                <a:lnSpc>
                  <a:spcPts val="2800"/>
                </a:lnSpc>
              </a:pPr>
              <a:r>
                <a:rPr lang="en-US" sz="2000" b="1">
                  <a:solidFill>
                    <a:srgbClr val="FFFFFF"/>
                  </a:solidFill>
                  <a:latin typeface="Be Vietnam Ultra-Bold"/>
                  <a:ea typeface="Be Vietnam Ultra-Bold"/>
                  <a:cs typeface="Be Vietnam Ultra-Bold"/>
                  <a:sym typeface="Be Vietnam Ultra-Bold"/>
                </a:rPr>
                <a:t>Authentication must always be a part of DH. • Security is enhanced by combining DH, AES, and RSA. • After adding signatures, MITM entirely fails.</a:t>
              </a:r>
            </a:p>
          </p:txBody>
        </p:sp>
      </p:grpSp>
      <p:sp>
        <p:nvSpPr>
          <p:cNvPr id="30" name="TextBox 30"/>
          <p:cNvSpPr txBox="1"/>
          <p:nvPr/>
        </p:nvSpPr>
        <p:spPr>
          <a:xfrm>
            <a:off x="1370607" y="4615814"/>
            <a:ext cx="1009055" cy="960122"/>
          </a:xfrm>
          <a:prstGeom prst="rect">
            <a:avLst/>
          </a:prstGeom>
        </p:spPr>
        <p:txBody>
          <a:bodyPr lIns="0" tIns="0" rIns="0" bIns="0" rtlCol="0" anchor="t">
            <a:spAutoFit/>
          </a:bodyPr>
          <a:lstStyle/>
          <a:p>
            <a:pPr algn="ctr">
              <a:lnSpc>
                <a:spcPts val="7979"/>
              </a:lnSpc>
              <a:spcBef>
                <a:spcPct val="0"/>
              </a:spcBef>
            </a:pPr>
            <a:r>
              <a:rPr lang="en-US" sz="5699" b="1">
                <a:solidFill>
                  <a:srgbClr val="01003B"/>
                </a:solidFill>
                <a:latin typeface="Be Vietnam Medium"/>
                <a:ea typeface="Be Vietnam Medium"/>
                <a:cs typeface="Be Vietnam Medium"/>
                <a:sym typeface="Be Vietnam Medium"/>
              </a:rPr>
              <a:t>5.1</a:t>
            </a:r>
          </a:p>
        </p:txBody>
      </p:sp>
      <p:sp>
        <p:nvSpPr>
          <p:cNvPr id="31" name="TextBox 31"/>
          <p:cNvSpPr txBox="1"/>
          <p:nvPr/>
        </p:nvSpPr>
        <p:spPr>
          <a:xfrm>
            <a:off x="4655040" y="2041452"/>
            <a:ext cx="1070570" cy="960122"/>
          </a:xfrm>
          <a:prstGeom prst="rect">
            <a:avLst/>
          </a:prstGeom>
        </p:spPr>
        <p:txBody>
          <a:bodyPr lIns="0" tIns="0" rIns="0" bIns="0" rtlCol="0" anchor="t">
            <a:spAutoFit/>
          </a:bodyPr>
          <a:lstStyle/>
          <a:p>
            <a:pPr algn="ctr">
              <a:lnSpc>
                <a:spcPts val="7979"/>
              </a:lnSpc>
              <a:spcBef>
                <a:spcPct val="0"/>
              </a:spcBef>
            </a:pPr>
            <a:r>
              <a:rPr lang="en-US" sz="5699" b="1">
                <a:solidFill>
                  <a:srgbClr val="01003B"/>
                </a:solidFill>
                <a:latin typeface="Be Vietnam Medium"/>
                <a:ea typeface="Be Vietnam Medium"/>
                <a:cs typeface="Be Vietnam Medium"/>
                <a:sym typeface="Be Vietnam Medium"/>
              </a:rPr>
              <a:t>5.2</a:t>
            </a:r>
          </a:p>
        </p:txBody>
      </p:sp>
      <p:sp>
        <p:nvSpPr>
          <p:cNvPr id="32" name="TextBox 32"/>
          <p:cNvSpPr txBox="1"/>
          <p:nvPr/>
        </p:nvSpPr>
        <p:spPr>
          <a:xfrm>
            <a:off x="8803817" y="3992995"/>
            <a:ext cx="1072753" cy="960122"/>
          </a:xfrm>
          <a:prstGeom prst="rect">
            <a:avLst/>
          </a:prstGeom>
        </p:spPr>
        <p:txBody>
          <a:bodyPr lIns="0" tIns="0" rIns="0" bIns="0" rtlCol="0" anchor="t">
            <a:spAutoFit/>
          </a:bodyPr>
          <a:lstStyle/>
          <a:p>
            <a:pPr algn="ctr">
              <a:lnSpc>
                <a:spcPts val="7979"/>
              </a:lnSpc>
              <a:spcBef>
                <a:spcPct val="0"/>
              </a:spcBef>
            </a:pPr>
            <a:r>
              <a:rPr lang="en-US" sz="5699" b="1">
                <a:solidFill>
                  <a:srgbClr val="01003B"/>
                </a:solidFill>
                <a:latin typeface="Be Vietnam Medium"/>
                <a:ea typeface="Be Vietnam Medium"/>
                <a:cs typeface="Be Vietnam Medium"/>
                <a:sym typeface="Be Vietnam Medium"/>
              </a:rPr>
              <a:t>5.3</a:t>
            </a:r>
          </a:p>
        </p:txBody>
      </p:sp>
      <p:sp>
        <p:nvSpPr>
          <p:cNvPr id="33" name="TextBox 33"/>
          <p:cNvSpPr txBox="1"/>
          <p:nvPr/>
        </p:nvSpPr>
        <p:spPr>
          <a:xfrm>
            <a:off x="12687458" y="1523553"/>
            <a:ext cx="1083667" cy="960122"/>
          </a:xfrm>
          <a:prstGeom prst="rect">
            <a:avLst/>
          </a:prstGeom>
        </p:spPr>
        <p:txBody>
          <a:bodyPr lIns="0" tIns="0" rIns="0" bIns="0" rtlCol="0" anchor="t">
            <a:spAutoFit/>
          </a:bodyPr>
          <a:lstStyle/>
          <a:p>
            <a:pPr algn="ctr">
              <a:lnSpc>
                <a:spcPts val="7979"/>
              </a:lnSpc>
              <a:spcBef>
                <a:spcPct val="0"/>
              </a:spcBef>
            </a:pPr>
            <a:r>
              <a:rPr lang="en-US" sz="5699" b="1">
                <a:solidFill>
                  <a:srgbClr val="01003B"/>
                </a:solidFill>
                <a:latin typeface="Be Vietnam Medium"/>
                <a:ea typeface="Be Vietnam Medium"/>
                <a:cs typeface="Be Vietnam Medium"/>
                <a:sym typeface="Be Vietnam Medium"/>
              </a:rPr>
              <a:t>5.4</a:t>
            </a:r>
          </a:p>
        </p:txBody>
      </p:sp>
      <p:sp>
        <p:nvSpPr>
          <p:cNvPr id="34" name="TextBox 34"/>
          <p:cNvSpPr txBox="1"/>
          <p:nvPr/>
        </p:nvSpPr>
        <p:spPr>
          <a:xfrm>
            <a:off x="15631198" y="4866015"/>
            <a:ext cx="1080691" cy="960122"/>
          </a:xfrm>
          <a:prstGeom prst="rect">
            <a:avLst/>
          </a:prstGeom>
        </p:spPr>
        <p:txBody>
          <a:bodyPr lIns="0" tIns="0" rIns="0" bIns="0" rtlCol="0" anchor="t">
            <a:spAutoFit/>
          </a:bodyPr>
          <a:lstStyle/>
          <a:p>
            <a:pPr algn="ctr">
              <a:lnSpc>
                <a:spcPts val="7979"/>
              </a:lnSpc>
              <a:spcBef>
                <a:spcPct val="0"/>
              </a:spcBef>
            </a:pPr>
            <a:r>
              <a:rPr lang="en-US" sz="5699" b="1">
                <a:solidFill>
                  <a:srgbClr val="01003B"/>
                </a:solidFill>
                <a:latin typeface="Be Vietnam Medium"/>
                <a:ea typeface="Be Vietnam Medium"/>
                <a:cs typeface="Be Vietnam Medium"/>
                <a:sym typeface="Be Vietnam Medium"/>
              </a:rPr>
              <a:t>5.5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sp>
        <p:nvSpPr>
          <p:cNvPr id="3" name="TextBox 3"/>
          <p:cNvSpPr txBox="1"/>
          <p:nvPr/>
        </p:nvSpPr>
        <p:spPr>
          <a:xfrm>
            <a:off x="5108518" y="3319594"/>
            <a:ext cx="11455772" cy="6726938"/>
          </a:xfrm>
          <a:prstGeom prst="rect">
            <a:avLst/>
          </a:prstGeom>
        </p:spPr>
        <p:txBody>
          <a:bodyPr lIns="0" tIns="0" rIns="0" bIns="0" rtlCol="0" anchor="t">
            <a:spAutoFit/>
          </a:bodyPr>
          <a:lstStyle/>
          <a:p>
            <a:pPr algn="l">
              <a:lnSpc>
                <a:spcPts val="3217"/>
              </a:lnSpc>
            </a:pPr>
            <a:r>
              <a:rPr lang="en-US" sz="2419" b="1">
                <a:solidFill>
                  <a:srgbClr val="01003B"/>
                </a:solidFill>
                <a:latin typeface="Be Vietnam Ultra-Bold"/>
                <a:ea typeface="Be Vietnam Ultra-Bold"/>
                <a:cs typeface="Be Vietnam Ultra-Bold"/>
                <a:sym typeface="Be Vietnam Ultra-Bold"/>
              </a:rPr>
              <a:t>Fig 1: Code of the DH protocol, generation of the common key and the exchange of thesecret keys.</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2: Code of Signature and verification .</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3: The attacker failed to eavesdrop the messages after verifying the signature.</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4: Success of digital signature and failure of MITM from eavesdropping massages.</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5: Eavesdropping from MITM in massage.</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6: The simulate the success of the attack.</a:t>
            </a:r>
          </a:p>
          <a:p>
            <a:pPr algn="l">
              <a:lnSpc>
                <a:spcPts val="3217"/>
              </a:lnSpc>
            </a:pPr>
            <a:endParaRPr lang="en-US" sz="2419" b="1">
              <a:solidFill>
                <a:srgbClr val="01003B"/>
              </a:solidFill>
              <a:latin typeface="Be Vietnam Ultra-Bold"/>
              <a:ea typeface="Be Vietnam Ultra-Bold"/>
              <a:cs typeface="Be Vietnam Ultra-Bold"/>
              <a:sym typeface="Be Vietnam Ultra-Bold"/>
            </a:endParaRPr>
          </a:p>
          <a:p>
            <a:pPr algn="l">
              <a:lnSpc>
                <a:spcPts val="3217"/>
              </a:lnSpc>
            </a:pPr>
            <a:r>
              <a:rPr lang="en-US" sz="2419" b="1">
                <a:solidFill>
                  <a:srgbClr val="01003B"/>
                </a:solidFill>
                <a:latin typeface="Be Vietnam Ultra-Bold"/>
                <a:ea typeface="Be Vietnam Ultra-Bold"/>
                <a:cs typeface="Be Vietnam Ultra-Bold"/>
                <a:sym typeface="Be Vietnam Ultra-Bold"/>
              </a:rPr>
              <a:t> Fig 7: The success of a secure connection using the digital signature .</a:t>
            </a:r>
          </a:p>
          <a:p>
            <a:pPr algn="l">
              <a:lnSpc>
                <a:spcPts val="2552"/>
              </a:lnSpc>
            </a:pPr>
            <a:endParaRPr lang="en-US" sz="2419" b="1">
              <a:solidFill>
                <a:srgbClr val="01003B"/>
              </a:solidFill>
              <a:latin typeface="Be Vietnam Ultra-Bold"/>
              <a:ea typeface="Be Vietnam Ultra-Bold"/>
              <a:cs typeface="Be Vietnam Ultra-Bold"/>
              <a:sym typeface="Be Vietnam Ultra-Bold"/>
            </a:endParaRPr>
          </a:p>
        </p:txBody>
      </p:sp>
      <p:grpSp>
        <p:nvGrpSpPr>
          <p:cNvPr id="4" name="Group 4"/>
          <p:cNvGrpSpPr/>
          <p:nvPr/>
        </p:nvGrpSpPr>
        <p:grpSpPr>
          <a:xfrm>
            <a:off x="5020497" y="1028700"/>
            <a:ext cx="10898651" cy="2125106"/>
            <a:chOff x="0" y="0"/>
            <a:chExt cx="3424618" cy="667759"/>
          </a:xfrm>
        </p:grpSpPr>
        <p:sp>
          <p:nvSpPr>
            <p:cNvPr id="5" name="Freeform 5"/>
            <p:cNvSpPr/>
            <p:nvPr/>
          </p:nvSpPr>
          <p:spPr>
            <a:xfrm>
              <a:off x="0" y="0"/>
              <a:ext cx="3424618" cy="667759"/>
            </a:xfrm>
            <a:custGeom>
              <a:avLst/>
              <a:gdLst/>
              <a:ahLst/>
              <a:cxnLst/>
              <a:rect l="l" t="t" r="r" b="b"/>
              <a:pathLst>
                <a:path w="3424618" h="667759">
                  <a:moveTo>
                    <a:pt x="9945" y="0"/>
                  </a:moveTo>
                  <a:lnTo>
                    <a:pt x="3414673" y="0"/>
                  </a:lnTo>
                  <a:cubicBezTo>
                    <a:pt x="3420165" y="0"/>
                    <a:pt x="3424618" y="4453"/>
                    <a:pt x="3424618" y="9945"/>
                  </a:cubicBezTo>
                  <a:lnTo>
                    <a:pt x="3424618" y="657814"/>
                  </a:lnTo>
                  <a:cubicBezTo>
                    <a:pt x="3424618" y="663307"/>
                    <a:pt x="3420165" y="667759"/>
                    <a:pt x="3414673" y="667759"/>
                  </a:cubicBezTo>
                  <a:lnTo>
                    <a:pt x="9945" y="667759"/>
                  </a:lnTo>
                  <a:cubicBezTo>
                    <a:pt x="4453" y="667759"/>
                    <a:pt x="0" y="663307"/>
                    <a:pt x="0" y="657814"/>
                  </a:cubicBezTo>
                  <a:lnTo>
                    <a:pt x="0" y="9945"/>
                  </a:lnTo>
                  <a:cubicBezTo>
                    <a:pt x="0" y="4453"/>
                    <a:pt x="4453" y="0"/>
                    <a:pt x="9945" y="0"/>
                  </a:cubicBezTo>
                  <a:close/>
                </a:path>
              </a:pathLst>
            </a:custGeom>
            <a:solidFill>
              <a:srgbClr val="000000">
                <a:alpha val="0"/>
              </a:srgbClr>
            </a:solidFill>
            <a:ln w="95250" cap="sq">
              <a:solidFill>
                <a:srgbClr val="195759"/>
              </a:solidFill>
              <a:prstDash val="solid"/>
              <a:miter/>
            </a:ln>
          </p:spPr>
        </p:sp>
        <p:sp>
          <p:nvSpPr>
            <p:cNvPr id="6" name="TextBox 6"/>
            <p:cNvSpPr txBox="1"/>
            <p:nvPr/>
          </p:nvSpPr>
          <p:spPr>
            <a:xfrm>
              <a:off x="0" y="-47625"/>
              <a:ext cx="3424618" cy="715384"/>
            </a:xfrm>
            <a:prstGeom prst="rect">
              <a:avLst/>
            </a:prstGeom>
          </p:spPr>
          <p:txBody>
            <a:bodyPr lIns="50800" tIns="50800" rIns="50800" bIns="50800" rtlCol="0" anchor="ctr"/>
            <a:lstStyle/>
            <a:p>
              <a:pPr algn="ctr">
                <a:lnSpc>
                  <a:spcPts val="2800"/>
                </a:lnSpc>
              </a:pPr>
              <a:endParaRPr/>
            </a:p>
          </p:txBody>
        </p:sp>
      </p:grpSp>
      <p:sp>
        <p:nvSpPr>
          <p:cNvPr id="7" name="TextBox 7"/>
          <p:cNvSpPr txBox="1"/>
          <p:nvPr/>
        </p:nvSpPr>
        <p:spPr>
          <a:xfrm>
            <a:off x="5020497" y="1304032"/>
            <a:ext cx="11269585" cy="1694390"/>
          </a:xfrm>
          <a:prstGeom prst="rect">
            <a:avLst/>
          </a:prstGeom>
        </p:spPr>
        <p:txBody>
          <a:bodyPr lIns="0" tIns="0" rIns="0" bIns="0" rtlCol="0" anchor="t">
            <a:spAutoFit/>
          </a:bodyPr>
          <a:lstStyle/>
          <a:p>
            <a:pPr algn="ctr">
              <a:lnSpc>
                <a:spcPts val="6586"/>
              </a:lnSpc>
            </a:pPr>
            <a:r>
              <a:rPr lang="en-US" sz="6394" b="1" spc="204">
                <a:solidFill>
                  <a:srgbClr val="01003B"/>
                </a:solidFill>
                <a:latin typeface="Be Vietnam Ultra-Bold"/>
                <a:ea typeface="Be Vietnam Ultra-Bold"/>
                <a:cs typeface="Be Vietnam Ultra-Bold"/>
                <a:sym typeface="Be Vietnam Ultra-Bold"/>
              </a:rPr>
              <a:t>System Screenshots and DIAGRAM</a:t>
            </a:r>
          </a:p>
        </p:txBody>
      </p:sp>
      <p:grpSp>
        <p:nvGrpSpPr>
          <p:cNvPr id="8" name="Group 8"/>
          <p:cNvGrpSpPr/>
          <p:nvPr/>
        </p:nvGrpSpPr>
        <p:grpSpPr>
          <a:xfrm>
            <a:off x="1028700" y="-2316256"/>
            <a:ext cx="19615407" cy="2921592"/>
            <a:chOff x="0" y="0"/>
            <a:chExt cx="5166198" cy="769473"/>
          </a:xfrm>
        </p:grpSpPr>
        <p:sp>
          <p:nvSpPr>
            <p:cNvPr id="9" name="Freeform 9"/>
            <p:cNvSpPr/>
            <p:nvPr/>
          </p:nvSpPr>
          <p:spPr>
            <a:xfrm>
              <a:off x="0" y="0"/>
              <a:ext cx="5166198" cy="769473"/>
            </a:xfrm>
            <a:custGeom>
              <a:avLst/>
              <a:gdLst/>
              <a:ahLst/>
              <a:cxnLst/>
              <a:rect l="l" t="t" r="r" b="b"/>
              <a:pathLst>
                <a:path w="5166198" h="769473">
                  <a:moveTo>
                    <a:pt x="0" y="0"/>
                  </a:moveTo>
                  <a:lnTo>
                    <a:pt x="5166198" y="0"/>
                  </a:lnTo>
                  <a:lnTo>
                    <a:pt x="5166198" y="769473"/>
                  </a:lnTo>
                  <a:lnTo>
                    <a:pt x="0" y="769473"/>
                  </a:lnTo>
                  <a:close/>
                </a:path>
              </a:pathLst>
            </a:custGeom>
            <a:gradFill rotWithShape="1">
              <a:gsLst>
                <a:gs pos="0">
                  <a:srgbClr val="000000">
                    <a:alpha val="100000"/>
                  </a:srgbClr>
                </a:gs>
                <a:gs pos="100000">
                  <a:srgbClr val="3533CD">
                    <a:alpha val="100000"/>
                  </a:srgbClr>
                </a:gs>
              </a:gsLst>
              <a:lin ang="0"/>
            </a:gradFill>
          </p:spPr>
        </p:sp>
        <p:sp>
          <p:nvSpPr>
            <p:cNvPr id="10" name="TextBox 10"/>
            <p:cNvSpPr txBox="1"/>
            <p:nvPr/>
          </p:nvSpPr>
          <p:spPr>
            <a:xfrm>
              <a:off x="0" y="-47625"/>
              <a:ext cx="5166198" cy="817098"/>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5400000">
            <a:off x="-3737729" y="2822270"/>
            <a:ext cx="11619345" cy="4263886"/>
            <a:chOff x="0" y="0"/>
            <a:chExt cx="3060239" cy="1122999"/>
          </a:xfrm>
        </p:grpSpPr>
        <p:sp>
          <p:nvSpPr>
            <p:cNvPr id="12" name="Freeform 12"/>
            <p:cNvSpPr/>
            <p:nvPr/>
          </p:nvSpPr>
          <p:spPr>
            <a:xfrm>
              <a:off x="0" y="0"/>
              <a:ext cx="3060239" cy="1122999"/>
            </a:xfrm>
            <a:custGeom>
              <a:avLst/>
              <a:gdLst/>
              <a:ahLst/>
              <a:cxnLst/>
              <a:rect l="l" t="t" r="r" b="b"/>
              <a:pathLst>
                <a:path w="3060239" h="1122999">
                  <a:moveTo>
                    <a:pt x="0" y="0"/>
                  </a:moveTo>
                  <a:lnTo>
                    <a:pt x="3060239" y="0"/>
                  </a:lnTo>
                  <a:lnTo>
                    <a:pt x="3060239" y="1122999"/>
                  </a:lnTo>
                  <a:lnTo>
                    <a:pt x="0" y="1122999"/>
                  </a:lnTo>
                  <a:close/>
                </a:path>
              </a:pathLst>
            </a:custGeom>
            <a:solidFill>
              <a:srgbClr val="E8B96A"/>
            </a:solidFill>
          </p:spPr>
        </p:sp>
        <p:sp>
          <p:nvSpPr>
            <p:cNvPr id="13" name="TextBox 13"/>
            <p:cNvSpPr txBox="1"/>
            <p:nvPr/>
          </p:nvSpPr>
          <p:spPr>
            <a:xfrm>
              <a:off x="0" y="-47625"/>
              <a:ext cx="3060239" cy="1170624"/>
            </a:xfrm>
            <a:prstGeom prst="rect">
              <a:avLst/>
            </a:prstGeom>
          </p:spPr>
          <p:txBody>
            <a:bodyPr lIns="50800" tIns="50800" rIns="50800" bIns="50800" rtlCol="0" anchor="ctr"/>
            <a:lstStyle/>
            <a:p>
              <a:pPr algn="ctr">
                <a:lnSpc>
                  <a:spcPts val="2800"/>
                </a:lnSpc>
              </a:pPr>
              <a:endParaRPr/>
            </a:p>
          </p:txBody>
        </p:sp>
      </p:grpSp>
      <p:sp>
        <p:nvSpPr>
          <p:cNvPr id="14" name="Freeform 14"/>
          <p:cNvSpPr/>
          <p:nvPr/>
        </p:nvSpPr>
        <p:spPr>
          <a:xfrm flipV="1">
            <a:off x="-3355846" y="-206399"/>
            <a:ext cx="6711692" cy="10699798"/>
          </a:xfrm>
          <a:custGeom>
            <a:avLst/>
            <a:gdLst/>
            <a:ahLst/>
            <a:cxnLst/>
            <a:rect l="l" t="t" r="r" b="b"/>
            <a:pathLst>
              <a:path w="6711692" h="10699798">
                <a:moveTo>
                  <a:pt x="0" y="10699798"/>
                </a:moveTo>
                <a:lnTo>
                  <a:pt x="6711692" y="10699798"/>
                </a:lnTo>
                <a:lnTo>
                  <a:pt x="6711692" y="0"/>
                </a:lnTo>
                <a:lnTo>
                  <a:pt x="0" y="0"/>
                </a:lnTo>
                <a:lnTo>
                  <a:pt x="0" y="10699798"/>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5"/>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10171668" y="654667"/>
            <a:ext cx="8984313" cy="1168930"/>
            <a:chOff x="0" y="0"/>
            <a:chExt cx="3123561" cy="406400"/>
          </a:xfrm>
        </p:grpSpPr>
        <p:sp>
          <p:nvSpPr>
            <p:cNvPr id="4" name="Freeform 4"/>
            <p:cNvSpPr/>
            <p:nvPr/>
          </p:nvSpPr>
          <p:spPr>
            <a:xfrm>
              <a:off x="0" y="0"/>
              <a:ext cx="3123561" cy="406400"/>
            </a:xfrm>
            <a:custGeom>
              <a:avLst/>
              <a:gdLst/>
              <a:ahLst/>
              <a:cxnLst/>
              <a:rect l="l" t="t" r="r" b="b"/>
              <a:pathLst>
                <a:path w="3123561" h="406400">
                  <a:moveTo>
                    <a:pt x="2920361" y="0"/>
                  </a:moveTo>
                  <a:cubicBezTo>
                    <a:pt x="3032586" y="0"/>
                    <a:pt x="3123561" y="90976"/>
                    <a:pt x="3123561" y="203200"/>
                  </a:cubicBezTo>
                  <a:cubicBezTo>
                    <a:pt x="3123561" y="315424"/>
                    <a:pt x="3032586" y="406400"/>
                    <a:pt x="29203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04775" cap="sq">
              <a:solidFill>
                <a:srgbClr val="000000"/>
              </a:solidFill>
              <a:prstDash val="solid"/>
              <a:miter/>
            </a:ln>
          </p:spPr>
        </p:sp>
        <p:sp>
          <p:nvSpPr>
            <p:cNvPr id="5" name="TextBox 5"/>
            <p:cNvSpPr txBox="1"/>
            <p:nvPr/>
          </p:nvSpPr>
          <p:spPr>
            <a:xfrm>
              <a:off x="0" y="-57150"/>
              <a:ext cx="3123561" cy="463550"/>
            </a:xfrm>
            <a:prstGeom prst="rect">
              <a:avLst/>
            </a:prstGeom>
          </p:spPr>
          <p:txBody>
            <a:bodyPr lIns="50800" tIns="50800" rIns="50800" bIns="50800" rtlCol="0" anchor="ctr"/>
            <a:lstStyle/>
            <a:p>
              <a:pPr algn="ctr">
                <a:lnSpc>
                  <a:spcPts val="4480"/>
                </a:lnSpc>
              </a:pPr>
              <a:endParaRPr/>
            </a:p>
          </p:txBody>
        </p:sp>
      </p:grpSp>
      <p:grpSp>
        <p:nvGrpSpPr>
          <p:cNvPr id="6" name="Group 6"/>
          <p:cNvGrpSpPr/>
          <p:nvPr/>
        </p:nvGrpSpPr>
        <p:grpSpPr>
          <a:xfrm>
            <a:off x="9914920" y="508351"/>
            <a:ext cx="1439976" cy="143997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CFAE"/>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1</a:t>
              </a:r>
            </a:p>
          </p:txBody>
        </p:sp>
      </p:grpSp>
      <p:grpSp>
        <p:nvGrpSpPr>
          <p:cNvPr id="9" name="Group 9"/>
          <p:cNvGrpSpPr/>
          <p:nvPr/>
        </p:nvGrpSpPr>
        <p:grpSpPr>
          <a:xfrm>
            <a:off x="-953102" y="5906562"/>
            <a:ext cx="9014394" cy="1020876"/>
            <a:chOff x="0" y="0"/>
            <a:chExt cx="3134020" cy="354926"/>
          </a:xfrm>
        </p:grpSpPr>
        <p:sp>
          <p:nvSpPr>
            <p:cNvPr id="10" name="Freeform 10"/>
            <p:cNvSpPr/>
            <p:nvPr/>
          </p:nvSpPr>
          <p:spPr>
            <a:xfrm>
              <a:off x="0" y="0"/>
              <a:ext cx="3134020" cy="354926"/>
            </a:xfrm>
            <a:custGeom>
              <a:avLst/>
              <a:gdLst/>
              <a:ahLst/>
              <a:cxnLst/>
              <a:rect l="l" t="t" r="r" b="b"/>
              <a:pathLst>
                <a:path w="3134020" h="354926">
                  <a:moveTo>
                    <a:pt x="2930820" y="0"/>
                  </a:moveTo>
                  <a:cubicBezTo>
                    <a:pt x="3043044" y="0"/>
                    <a:pt x="3134020" y="79453"/>
                    <a:pt x="3134020" y="177463"/>
                  </a:cubicBezTo>
                  <a:cubicBezTo>
                    <a:pt x="3134020" y="275473"/>
                    <a:pt x="3043044" y="354926"/>
                    <a:pt x="2930820" y="354926"/>
                  </a:cubicBezTo>
                  <a:lnTo>
                    <a:pt x="203200" y="354926"/>
                  </a:lnTo>
                  <a:cubicBezTo>
                    <a:pt x="90976" y="354926"/>
                    <a:pt x="0" y="275473"/>
                    <a:pt x="0" y="177463"/>
                  </a:cubicBezTo>
                  <a:cubicBezTo>
                    <a:pt x="0" y="79453"/>
                    <a:pt x="90976" y="0"/>
                    <a:pt x="203200" y="0"/>
                  </a:cubicBezTo>
                  <a:close/>
                </a:path>
              </a:pathLst>
            </a:custGeom>
            <a:solidFill>
              <a:srgbClr val="000000">
                <a:alpha val="0"/>
              </a:srgbClr>
            </a:solidFill>
            <a:ln w="104775" cap="sq">
              <a:solidFill>
                <a:srgbClr val="000000"/>
              </a:solidFill>
              <a:prstDash val="solid"/>
              <a:miter/>
            </a:ln>
          </p:spPr>
        </p:sp>
        <p:sp>
          <p:nvSpPr>
            <p:cNvPr id="11" name="TextBox 11"/>
            <p:cNvSpPr txBox="1"/>
            <p:nvPr/>
          </p:nvSpPr>
          <p:spPr>
            <a:xfrm>
              <a:off x="0" y="-57150"/>
              <a:ext cx="3134020" cy="412076"/>
            </a:xfrm>
            <a:prstGeom prst="rect">
              <a:avLst/>
            </a:prstGeom>
          </p:spPr>
          <p:txBody>
            <a:bodyPr lIns="50800" tIns="50800" rIns="50800" bIns="50800" rtlCol="0" anchor="ctr"/>
            <a:lstStyle/>
            <a:p>
              <a:pPr algn="ctr">
                <a:lnSpc>
                  <a:spcPts val="4480"/>
                </a:lnSpc>
              </a:pPr>
              <a:endParaRPr/>
            </a:p>
          </p:txBody>
        </p:sp>
      </p:grpSp>
      <p:grpSp>
        <p:nvGrpSpPr>
          <p:cNvPr id="12" name="Group 12"/>
          <p:cNvGrpSpPr/>
          <p:nvPr/>
        </p:nvGrpSpPr>
        <p:grpSpPr>
          <a:xfrm>
            <a:off x="7194134" y="5697012"/>
            <a:ext cx="1439976" cy="1439976"/>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CFAE"/>
            </a:solidFill>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2</a:t>
              </a:r>
            </a:p>
          </p:txBody>
        </p:sp>
      </p:grpSp>
      <p:sp>
        <p:nvSpPr>
          <p:cNvPr id="15" name="Freeform 15"/>
          <p:cNvSpPr/>
          <p:nvPr/>
        </p:nvSpPr>
        <p:spPr>
          <a:xfrm>
            <a:off x="465196" y="336532"/>
            <a:ext cx="8652862" cy="5150931"/>
          </a:xfrm>
          <a:custGeom>
            <a:avLst/>
            <a:gdLst/>
            <a:ahLst/>
            <a:cxnLst/>
            <a:rect l="l" t="t" r="r" b="b"/>
            <a:pathLst>
              <a:path w="8652862" h="5150931">
                <a:moveTo>
                  <a:pt x="0" y="0"/>
                </a:moveTo>
                <a:lnTo>
                  <a:pt x="8652862" y="0"/>
                </a:lnTo>
                <a:lnTo>
                  <a:pt x="8652862" y="5150930"/>
                </a:lnTo>
                <a:lnTo>
                  <a:pt x="0" y="5150930"/>
                </a:lnTo>
                <a:lnTo>
                  <a:pt x="0" y="0"/>
                </a:lnTo>
                <a:close/>
              </a:path>
            </a:pathLst>
          </a:custGeom>
          <a:blipFill>
            <a:blip r:embed="rId3"/>
            <a:stretch>
              <a:fillRect r="-64415" b="-80907"/>
            </a:stretch>
          </a:blipFill>
        </p:spPr>
      </p:sp>
      <p:sp>
        <p:nvSpPr>
          <p:cNvPr id="16" name="Freeform 16"/>
          <p:cNvSpPr/>
          <p:nvPr/>
        </p:nvSpPr>
        <p:spPr>
          <a:xfrm>
            <a:off x="8934163" y="5487462"/>
            <a:ext cx="9105789" cy="4265378"/>
          </a:xfrm>
          <a:custGeom>
            <a:avLst/>
            <a:gdLst/>
            <a:ahLst/>
            <a:cxnLst/>
            <a:rect l="l" t="t" r="r" b="b"/>
            <a:pathLst>
              <a:path w="9105789" h="4265378">
                <a:moveTo>
                  <a:pt x="0" y="0"/>
                </a:moveTo>
                <a:lnTo>
                  <a:pt x="9105789" y="0"/>
                </a:lnTo>
                <a:lnTo>
                  <a:pt x="9105789" y="4265378"/>
                </a:lnTo>
                <a:lnTo>
                  <a:pt x="0" y="4265378"/>
                </a:lnTo>
                <a:lnTo>
                  <a:pt x="0" y="0"/>
                </a:lnTo>
                <a:close/>
              </a:path>
            </a:pathLst>
          </a:custGeom>
          <a:blipFill>
            <a:blip r:embed="rId4"/>
            <a:stretch>
              <a:fillRect t="-116144" r="-75713" b="-14083"/>
            </a:stretch>
          </a:blipFill>
        </p:spPr>
      </p:sp>
      <p:sp>
        <p:nvSpPr>
          <p:cNvPr id="17" name="TextBox 17"/>
          <p:cNvSpPr txBox="1"/>
          <p:nvPr/>
        </p:nvSpPr>
        <p:spPr>
          <a:xfrm>
            <a:off x="10336996" y="2264051"/>
            <a:ext cx="7563954" cy="1610186"/>
          </a:xfrm>
          <a:prstGeom prst="rect">
            <a:avLst/>
          </a:prstGeom>
        </p:spPr>
        <p:txBody>
          <a:bodyPr lIns="0" tIns="0" rIns="0" bIns="0" rtlCol="0" anchor="t">
            <a:spAutoFit/>
          </a:bodyPr>
          <a:lstStyle/>
          <a:p>
            <a:pPr algn="l">
              <a:lnSpc>
                <a:spcPts val="3285"/>
              </a:lnSpc>
            </a:pPr>
            <a:r>
              <a:rPr lang="en-US" sz="2053">
                <a:solidFill>
                  <a:srgbClr val="01003B"/>
                </a:solidFill>
                <a:latin typeface="Be Vietnam"/>
                <a:ea typeface="Be Vietnam"/>
                <a:cs typeface="Be Vietnam"/>
                <a:sym typeface="Be Vietnam"/>
              </a:rPr>
              <a:t>The part marked in red shows the execution of the function, the generation of special basics, the calculation of public keys and the shared secret key.</a:t>
            </a:r>
          </a:p>
          <a:p>
            <a:pPr algn="l">
              <a:lnSpc>
                <a:spcPts val="3285"/>
              </a:lnSpc>
            </a:pPr>
            <a:endParaRPr lang="en-US" sz="2053">
              <a:solidFill>
                <a:srgbClr val="01003B"/>
              </a:solidFill>
              <a:latin typeface="Be Vietnam"/>
              <a:ea typeface="Be Vietnam"/>
              <a:cs typeface="Be Vietnam"/>
              <a:sym typeface="Be Vietnam"/>
            </a:endParaRPr>
          </a:p>
        </p:txBody>
      </p:sp>
      <p:sp>
        <p:nvSpPr>
          <p:cNvPr id="18" name="TextBox 18"/>
          <p:cNvSpPr txBox="1"/>
          <p:nvPr/>
        </p:nvSpPr>
        <p:spPr>
          <a:xfrm>
            <a:off x="10526720" y="946743"/>
            <a:ext cx="7184505" cy="506042"/>
          </a:xfrm>
          <a:prstGeom prst="rect">
            <a:avLst/>
          </a:prstGeom>
        </p:spPr>
        <p:txBody>
          <a:bodyPr lIns="0" tIns="0" rIns="0" bIns="0" rtlCol="0" anchor="t">
            <a:spAutoFit/>
          </a:bodyPr>
          <a:lstStyle/>
          <a:p>
            <a:pPr algn="ctr">
              <a:lnSpc>
                <a:spcPts val="4132"/>
              </a:lnSpc>
              <a:spcBef>
                <a:spcPct val="0"/>
              </a:spcBef>
            </a:pPr>
            <a:r>
              <a:rPr lang="en-US" sz="2952" b="1" spc="-67">
                <a:solidFill>
                  <a:srgbClr val="01003B"/>
                </a:solidFill>
                <a:latin typeface="Be Vietnam Ultra-Bold"/>
                <a:ea typeface="Be Vietnam Ultra-Bold"/>
                <a:cs typeface="Be Vietnam Ultra-Bold"/>
                <a:sym typeface="Be Vietnam Ultra-Bold"/>
              </a:rPr>
              <a:t>CODE OF THE DH PROTOCOL</a:t>
            </a:r>
          </a:p>
        </p:txBody>
      </p:sp>
      <p:sp>
        <p:nvSpPr>
          <p:cNvPr id="19" name="TextBox 19"/>
          <p:cNvSpPr txBox="1"/>
          <p:nvPr/>
        </p:nvSpPr>
        <p:spPr>
          <a:xfrm>
            <a:off x="311588" y="7270338"/>
            <a:ext cx="7563954" cy="1610186"/>
          </a:xfrm>
          <a:prstGeom prst="rect">
            <a:avLst/>
          </a:prstGeom>
        </p:spPr>
        <p:txBody>
          <a:bodyPr lIns="0" tIns="0" rIns="0" bIns="0" rtlCol="0" anchor="t">
            <a:spAutoFit/>
          </a:bodyPr>
          <a:lstStyle/>
          <a:p>
            <a:pPr algn="l">
              <a:lnSpc>
                <a:spcPts val="3285"/>
              </a:lnSpc>
            </a:pPr>
            <a:r>
              <a:rPr lang="en-US" sz="2053">
                <a:solidFill>
                  <a:srgbClr val="01003B"/>
                </a:solidFill>
                <a:latin typeface="Be Vietnam"/>
                <a:ea typeface="Be Vietnam"/>
                <a:cs typeface="Be Vietnam"/>
                <a:sym typeface="Be Vietnam"/>
              </a:rPr>
              <a:t>This part of the code marked in red is the solution to the MITM problem. Show the build function that the sender's private key to generate a unique digital signature for the DH, so must be ensure the integrity and authentication.</a:t>
            </a:r>
          </a:p>
        </p:txBody>
      </p:sp>
      <p:sp>
        <p:nvSpPr>
          <p:cNvPr id="20" name="TextBox 20"/>
          <p:cNvSpPr txBox="1"/>
          <p:nvPr/>
        </p:nvSpPr>
        <p:spPr>
          <a:xfrm>
            <a:off x="-135003" y="6135404"/>
            <a:ext cx="7329137" cy="506042"/>
          </a:xfrm>
          <a:prstGeom prst="rect">
            <a:avLst/>
          </a:prstGeom>
        </p:spPr>
        <p:txBody>
          <a:bodyPr lIns="0" tIns="0" rIns="0" bIns="0" rtlCol="0" anchor="t">
            <a:spAutoFit/>
          </a:bodyPr>
          <a:lstStyle/>
          <a:p>
            <a:pPr algn="ctr">
              <a:lnSpc>
                <a:spcPts val="4132"/>
              </a:lnSpc>
              <a:spcBef>
                <a:spcPct val="0"/>
              </a:spcBef>
            </a:pPr>
            <a:r>
              <a:rPr lang="en-US" sz="2952" b="1" spc="-67">
                <a:solidFill>
                  <a:srgbClr val="01003B"/>
                </a:solidFill>
                <a:latin typeface="Be Vietnam Ultra-Bold"/>
                <a:ea typeface="Be Vietnam Ultra-Bold"/>
                <a:cs typeface="Be Vietnam Ultra-Bold"/>
                <a:sym typeface="Be Vietnam Ultra-Bold"/>
              </a:rPr>
              <a:t>CODE OF SIGNATURE AND VERIFICATION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11902711" y="330764"/>
            <a:ext cx="7023400" cy="913800"/>
            <a:chOff x="0" y="0"/>
            <a:chExt cx="3123561" cy="406400"/>
          </a:xfrm>
        </p:grpSpPr>
        <p:sp>
          <p:nvSpPr>
            <p:cNvPr id="4" name="Freeform 4"/>
            <p:cNvSpPr/>
            <p:nvPr/>
          </p:nvSpPr>
          <p:spPr>
            <a:xfrm>
              <a:off x="0" y="0"/>
              <a:ext cx="3123561" cy="406400"/>
            </a:xfrm>
            <a:custGeom>
              <a:avLst/>
              <a:gdLst/>
              <a:ahLst/>
              <a:cxnLst/>
              <a:rect l="l" t="t" r="r" b="b"/>
              <a:pathLst>
                <a:path w="3123561" h="406400">
                  <a:moveTo>
                    <a:pt x="2920361" y="0"/>
                  </a:moveTo>
                  <a:cubicBezTo>
                    <a:pt x="3032586" y="0"/>
                    <a:pt x="3123561" y="90976"/>
                    <a:pt x="3123561" y="203200"/>
                  </a:cubicBezTo>
                  <a:cubicBezTo>
                    <a:pt x="3123561" y="315424"/>
                    <a:pt x="3032586" y="406400"/>
                    <a:pt x="29203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04775" cap="sq">
              <a:solidFill>
                <a:srgbClr val="000000"/>
              </a:solidFill>
              <a:prstDash val="solid"/>
              <a:miter/>
            </a:ln>
          </p:spPr>
        </p:sp>
        <p:sp>
          <p:nvSpPr>
            <p:cNvPr id="5" name="TextBox 5"/>
            <p:cNvSpPr txBox="1"/>
            <p:nvPr/>
          </p:nvSpPr>
          <p:spPr>
            <a:xfrm>
              <a:off x="0" y="-57150"/>
              <a:ext cx="3123561" cy="463550"/>
            </a:xfrm>
            <a:prstGeom prst="rect">
              <a:avLst/>
            </a:prstGeom>
          </p:spPr>
          <p:txBody>
            <a:bodyPr lIns="50800" tIns="50800" rIns="50800" bIns="50800" rtlCol="0" anchor="ctr"/>
            <a:lstStyle/>
            <a:p>
              <a:pPr algn="ctr">
                <a:lnSpc>
                  <a:spcPts val="4480"/>
                </a:lnSpc>
              </a:pPr>
              <a:endParaRPr/>
            </a:p>
          </p:txBody>
        </p:sp>
      </p:grpSp>
      <p:grpSp>
        <p:nvGrpSpPr>
          <p:cNvPr id="6" name="Group 6"/>
          <p:cNvGrpSpPr/>
          <p:nvPr/>
        </p:nvGrpSpPr>
        <p:grpSpPr>
          <a:xfrm>
            <a:off x="11702000" y="216384"/>
            <a:ext cx="1125687" cy="1125687"/>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75A83"/>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3</a:t>
              </a:r>
            </a:p>
          </p:txBody>
        </p:sp>
      </p:grpSp>
      <p:grpSp>
        <p:nvGrpSpPr>
          <p:cNvPr id="9" name="Group 9"/>
          <p:cNvGrpSpPr/>
          <p:nvPr/>
        </p:nvGrpSpPr>
        <p:grpSpPr>
          <a:xfrm>
            <a:off x="-631285" y="4279291"/>
            <a:ext cx="6839369" cy="774555"/>
            <a:chOff x="0" y="0"/>
            <a:chExt cx="3134020" cy="354926"/>
          </a:xfrm>
        </p:grpSpPr>
        <p:sp>
          <p:nvSpPr>
            <p:cNvPr id="10" name="Freeform 10"/>
            <p:cNvSpPr/>
            <p:nvPr/>
          </p:nvSpPr>
          <p:spPr>
            <a:xfrm>
              <a:off x="0" y="0"/>
              <a:ext cx="3134020" cy="354926"/>
            </a:xfrm>
            <a:custGeom>
              <a:avLst/>
              <a:gdLst/>
              <a:ahLst/>
              <a:cxnLst/>
              <a:rect l="l" t="t" r="r" b="b"/>
              <a:pathLst>
                <a:path w="3134020" h="354926">
                  <a:moveTo>
                    <a:pt x="2930820" y="0"/>
                  </a:moveTo>
                  <a:cubicBezTo>
                    <a:pt x="3043044" y="0"/>
                    <a:pt x="3134020" y="79453"/>
                    <a:pt x="3134020" y="177463"/>
                  </a:cubicBezTo>
                  <a:cubicBezTo>
                    <a:pt x="3134020" y="275473"/>
                    <a:pt x="3043044" y="354926"/>
                    <a:pt x="2930820" y="354926"/>
                  </a:cubicBezTo>
                  <a:lnTo>
                    <a:pt x="203200" y="354926"/>
                  </a:lnTo>
                  <a:cubicBezTo>
                    <a:pt x="90976" y="354926"/>
                    <a:pt x="0" y="275473"/>
                    <a:pt x="0" y="177463"/>
                  </a:cubicBezTo>
                  <a:cubicBezTo>
                    <a:pt x="0" y="79453"/>
                    <a:pt x="90976" y="0"/>
                    <a:pt x="203200" y="0"/>
                  </a:cubicBezTo>
                  <a:close/>
                </a:path>
              </a:pathLst>
            </a:custGeom>
            <a:solidFill>
              <a:srgbClr val="000000">
                <a:alpha val="0"/>
              </a:srgbClr>
            </a:solidFill>
            <a:ln w="104775" cap="sq">
              <a:solidFill>
                <a:srgbClr val="000000"/>
              </a:solidFill>
              <a:prstDash val="solid"/>
              <a:miter/>
            </a:ln>
          </p:spPr>
        </p:sp>
        <p:sp>
          <p:nvSpPr>
            <p:cNvPr id="11" name="TextBox 11"/>
            <p:cNvSpPr txBox="1"/>
            <p:nvPr/>
          </p:nvSpPr>
          <p:spPr>
            <a:xfrm>
              <a:off x="0" y="-57150"/>
              <a:ext cx="3134020" cy="412076"/>
            </a:xfrm>
            <a:prstGeom prst="rect">
              <a:avLst/>
            </a:prstGeom>
          </p:spPr>
          <p:txBody>
            <a:bodyPr lIns="50800" tIns="50800" rIns="50800" bIns="50800" rtlCol="0" anchor="ctr"/>
            <a:lstStyle/>
            <a:p>
              <a:pPr algn="ctr">
                <a:lnSpc>
                  <a:spcPts val="4480"/>
                </a:lnSpc>
              </a:pPr>
              <a:endParaRPr/>
            </a:p>
          </p:txBody>
        </p:sp>
      </p:grpSp>
      <p:grpSp>
        <p:nvGrpSpPr>
          <p:cNvPr id="12" name="Group 12"/>
          <p:cNvGrpSpPr/>
          <p:nvPr/>
        </p:nvGrpSpPr>
        <p:grpSpPr>
          <a:xfrm>
            <a:off x="5550156" y="4120302"/>
            <a:ext cx="1092533" cy="109253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75A83"/>
            </a:solidFill>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4</a:t>
              </a:r>
            </a:p>
          </p:txBody>
        </p:sp>
      </p:grpSp>
      <p:sp>
        <p:nvSpPr>
          <p:cNvPr id="15" name="Freeform 15"/>
          <p:cNvSpPr/>
          <p:nvPr/>
        </p:nvSpPr>
        <p:spPr>
          <a:xfrm>
            <a:off x="362752" y="216384"/>
            <a:ext cx="7057230" cy="3903919"/>
          </a:xfrm>
          <a:custGeom>
            <a:avLst/>
            <a:gdLst/>
            <a:ahLst/>
            <a:cxnLst/>
            <a:rect l="l" t="t" r="r" b="b"/>
            <a:pathLst>
              <a:path w="7057230" h="3903919">
                <a:moveTo>
                  <a:pt x="0" y="0"/>
                </a:moveTo>
                <a:lnTo>
                  <a:pt x="7057230" y="0"/>
                </a:lnTo>
                <a:lnTo>
                  <a:pt x="7057230" y="3903918"/>
                </a:lnTo>
                <a:lnTo>
                  <a:pt x="0" y="3903918"/>
                </a:lnTo>
                <a:lnTo>
                  <a:pt x="0" y="0"/>
                </a:lnTo>
                <a:close/>
              </a:path>
            </a:pathLst>
          </a:custGeom>
          <a:blipFill>
            <a:blip r:embed="rId3"/>
            <a:stretch>
              <a:fillRect t="-77232" r="-94486" b="-13499"/>
            </a:stretch>
          </a:blipFill>
        </p:spPr>
      </p:sp>
      <p:grpSp>
        <p:nvGrpSpPr>
          <p:cNvPr id="16" name="Group 16"/>
          <p:cNvGrpSpPr/>
          <p:nvPr/>
        </p:nvGrpSpPr>
        <p:grpSpPr>
          <a:xfrm>
            <a:off x="12465554" y="8057848"/>
            <a:ext cx="7023400" cy="913800"/>
            <a:chOff x="0" y="0"/>
            <a:chExt cx="3123561" cy="406400"/>
          </a:xfrm>
        </p:grpSpPr>
        <p:sp>
          <p:nvSpPr>
            <p:cNvPr id="17" name="Freeform 17"/>
            <p:cNvSpPr/>
            <p:nvPr/>
          </p:nvSpPr>
          <p:spPr>
            <a:xfrm>
              <a:off x="0" y="0"/>
              <a:ext cx="3123561" cy="406400"/>
            </a:xfrm>
            <a:custGeom>
              <a:avLst/>
              <a:gdLst/>
              <a:ahLst/>
              <a:cxnLst/>
              <a:rect l="l" t="t" r="r" b="b"/>
              <a:pathLst>
                <a:path w="3123561" h="406400">
                  <a:moveTo>
                    <a:pt x="2920361" y="0"/>
                  </a:moveTo>
                  <a:cubicBezTo>
                    <a:pt x="3032586" y="0"/>
                    <a:pt x="3123561" y="90976"/>
                    <a:pt x="3123561" y="203200"/>
                  </a:cubicBezTo>
                  <a:cubicBezTo>
                    <a:pt x="3123561" y="315424"/>
                    <a:pt x="3032586" y="406400"/>
                    <a:pt x="29203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04775" cap="sq">
              <a:solidFill>
                <a:srgbClr val="000000"/>
              </a:solidFill>
              <a:prstDash val="solid"/>
              <a:miter/>
            </a:ln>
          </p:spPr>
        </p:sp>
        <p:sp>
          <p:nvSpPr>
            <p:cNvPr id="18" name="TextBox 18"/>
            <p:cNvSpPr txBox="1"/>
            <p:nvPr/>
          </p:nvSpPr>
          <p:spPr>
            <a:xfrm>
              <a:off x="0" y="-57150"/>
              <a:ext cx="3123561" cy="463550"/>
            </a:xfrm>
            <a:prstGeom prst="rect">
              <a:avLst/>
            </a:prstGeom>
          </p:spPr>
          <p:txBody>
            <a:bodyPr lIns="50800" tIns="50800" rIns="50800" bIns="50800" rtlCol="0" anchor="ctr"/>
            <a:lstStyle/>
            <a:p>
              <a:pPr algn="ctr">
                <a:lnSpc>
                  <a:spcPts val="4480"/>
                </a:lnSpc>
              </a:pPr>
              <a:endParaRPr/>
            </a:p>
          </p:txBody>
        </p:sp>
      </p:grpSp>
      <p:grpSp>
        <p:nvGrpSpPr>
          <p:cNvPr id="19" name="Group 19"/>
          <p:cNvGrpSpPr/>
          <p:nvPr/>
        </p:nvGrpSpPr>
        <p:grpSpPr>
          <a:xfrm>
            <a:off x="12264844" y="7943467"/>
            <a:ext cx="1125687" cy="1125687"/>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75A83"/>
            </a:solidFill>
          </p:spPr>
        </p:sp>
        <p:sp>
          <p:nvSpPr>
            <p:cNvPr id="21" name="TextBox 21"/>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5</a:t>
              </a:r>
            </a:p>
          </p:txBody>
        </p:sp>
      </p:grpSp>
      <p:sp>
        <p:nvSpPr>
          <p:cNvPr id="22" name="Freeform 22"/>
          <p:cNvSpPr/>
          <p:nvPr/>
        </p:nvSpPr>
        <p:spPr>
          <a:xfrm>
            <a:off x="493261" y="6689501"/>
            <a:ext cx="7332201" cy="3518540"/>
          </a:xfrm>
          <a:custGeom>
            <a:avLst/>
            <a:gdLst/>
            <a:ahLst/>
            <a:cxnLst/>
            <a:rect l="l" t="t" r="r" b="b"/>
            <a:pathLst>
              <a:path w="7332201" h="3518540">
                <a:moveTo>
                  <a:pt x="0" y="0"/>
                </a:moveTo>
                <a:lnTo>
                  <a:pt x="7332202" y="0"/>
                </a:lnTo>
                <a:lnTo>
                  <a:pt x="7332202" y="3518541"/>
                </a:lnTo>
                <a:lnTo>
                  <a:pt x="0" y="3518541"/>
                </a:lnTo>
                <a:lnTo>
                  <a:pt x="0" y="0"/>
                </a:lnTo>
                <a:close/>
              </a:path>
            </a:pathLst>
          </a:custGeom>
          <a:blipFill>
            <a:blip r:embed="rId4"/>
            <a:stretch>
              <a:fillRect b="-32847"/>
            </a:stretch>
          </a:blipFill>
        </p:spPr>
      </p:sp>
      <p:sp>
        <p:nvSpPr>
          <p:cNvPr id="23" name="Freeform 23"/>
          <p:cNvSpPr/>
          <p:nvPr/>
        </p:nvSpPr>
        <p:spPr>
          <a:xfrm>
            <a:off x="8101688" y="2399452"/>
            <a:ext cx="9621750" cy="5455624"/>
          </a:xfrm>
          <a:custGeom>
            <a:avLst/>
            <a:gdLst/>
            <a:ahLst/>
            <a:cxnLst/>
            <a:rect l="l" t="t" r="r" b="b"/>
            <a:pathLst>
              <a:path w="9621750" h="5455624">
                <a:moveTo>
                  <a:pt x="0" y="0"/>
                </a:moveTo>
                <a:lnTo>
                  <a:pt x="9621750" y="0"/>
                </a:lnTo>
                <a:lnTo>
                  <a:pt x="9621750" y="5455623"/>
                </a:lnTo>
                <a:lnTo>
                  <a:pt x="0" y="5455623"/>
                </a:lnTo>
                <a:lnTo>
                  <a:pt x="0" y="0"/>
                </a:lnTo>
                <a:close/>
              </a:path>
            </a:pathLst>
          </a:custGeom>
          <a:blipFill>
            <a:blip r:embed="rId5"/>
            <a:stretch>
              <a:fillRect b="-13534"/>
            </a:stretch>
          </a:blipFill>
        </p:spPr>
      </p:sp>
      <p:sp>
        <p:nvSpPr>
          <p:cNvPr id="24" name="TextBox 24"/>
          <p:cNvSpPr txBox="1"/>
          <p:nvPr/>
        </p:nvSpPr>
        <p:spPr>
          <a:xfrm>
            <a:off x="12374952" y="1275396"/>
            <a:ext cx="5913048" cy="698869"/>
          </a:xfrm>
          <a:prstGeom prst="rect">
            <a:avLst/>
          </a:prstGeom>
        </p:spPr>
        <p:txBody>
          <a:bodyPr lIns="0" tIns="0" rIns="0" bIns="0" rtlCol="0" anchor="t">
            <a:spAutoFit/>
          </a:bodyPr>
          <a:lstStyle/>
          <a:p>
            <a:pPr algn="l">
              <a:lnSpc>
                <a:spcPts val="2888"/>
              </a:lnSpc>
            </a:pPr>
            <a:r>
              <a:rPr lang="en-US" sz="1805">
                <a:solidFill>
                  <a:srgbClr val="01003B"/>
                </a:solidFill>
                <a:latin typeface="Be Vietnam"/>
                <a:ea typeface="Be Vietnam"/>
                <a:cs typeface="Be Vietnam"/>
                <a:sym typeface="Be Vietnam"/>
              </a:rPr>
              <a:t>The main point is the success of the digital signature of the messages from the server and the client. </a:t>
            </a:r>
          </a:p>
        </p:txBody>
      </p:sp>
      <p:sp>
        <p:nvSpPr>
          <p:cNvPr id="25" name="TextBox 25"/>
          <p:cNvSpPr txBox="1"/>
          <p:nvPr/>
        </p:nvSpPr>
        <p:spPr>
          <a:xfrm>
            <a:off x="12827688" y="513488"/>
            <a:ext cx="5402133" cy="559237"/>
          </a:xfrm>
          <a:prstGeom prst="rect">
            <a:avLst/>
          </a:prstGeom>
        </p:spPr>
        <p:txBody>
          <a:bodyPr lIns="0" tIns="0" rIns="0" bIns="0" rtlCol="0" anchor="t">
            <a:spAutoFit/>
          </a:bodyPr>
          <a:lstStyle/>
          <a:p>
            <a:pPr algn="ctr">
              <a:lnSpc>
                <a:spcPts val="2250"/>
              </a:lnSpc>
              <a:spcBef>
                <a:spcPct val="0"/>
              </a:spcBef>
            </a:pPr>
            <a:r>
              <a:rPr lang="en-US" sz="1607" b="1" spc="-36">
                <a:solidFill>
                  <a:srgbClr val="01003B"/>
                </a:solidFill>
                <a:latin typeface="Be Vietnam Ultra-Bold"/>
                <a:ea typeface="Be Vietnam Ultra-Bold"/>
                <a:cs typeface="Be Vietnam Ultra-Bold"/>
                <a:sym typeface="Be Vietnam Ultra-Bold"/>
              </a:rPr>
              <a:t>ATTACKER FAILED TO EAVESDROP THE MESSAGES AFTER VERIFYING THE SIGNATURE</a:t>
            </a:r>
          </a:p>
        </p:txBody>
      </p:sp>
      <p:sp>
        <p:nvSpPr>
          <p:cNvPr id="26" name="TextBox 26"/>
          <p:cNvSpPr txBox="1"/>
          <p:nvPr/>
        </p:nvSpPr>
        <p:spPr>
          <a:xfrm>
            <a:off x="148861" y="5146161"/>
            <a:ext cx="6493828" cy="714989"/>
          </a:xfrm>
          <a:prstGeom prst="rect">
            <a:avLst/>
          </a:prstGeom>
        </p:spPr>
        <p:txBody>
          <a:bodyPr lIns="0" tIns="0" rIns="0" bIns="0" rtlCol="0" anchor="t">
            <a:spAutoFit/>
          </a:bodyPr>
          <a:lstStyle/>
          <a:p>
            <a:pPr algn="l">
              <a:lnSpc>
                <a:spcPts val="2980"/>
              </a:lnSpc>
            </a:pPr>
            <a:r>
              <a:rPr lang="en-US" sz="1862">
                <a:solidFill>
                  <a:srgbClr val="01003B"/>
                </a:solidFill>
                <a:latin typeface="Be Vietnam"/>
                <a:ea typeface="Be Vietnam"/>
                <a:cs typeface="Be Vietnam"/>
                <a:sym typeface="Be Vietnam"/>
              </a:rPr>
              <a:t>shows the success of a secure connection between the customer and the server after mutual verification</a:t>
            </a:r>
          </a:p>
        </p:txBody>
      </p:sp>
      <p:sp>
        <p:nvSpPr>
          <p:cNvPr id="27" name="TextBox 27"/>
          <p:cNvSpPr txBox="1"/>
          <p:nvPr/>
        </p:nvSpPr>
        <p:spPr>
          <a:xfrm>
            <a:off x="-10580" y="4458178"/>
            <a:ext cx="5560736" cy="331729"/>
          </a:xfrm>
          <a:prstGeom prst="rect">
            <a:avLst/>
          </a:prstGeom>
        </p:spPr>
        <p:txBody>
          <a:bodyPr lIns="0" tIns="0" rIns="0" bIns="0" rtlCol="0" anchor="t">
            <a:spAutoFit/>
          </a:bodyPr>
          <a:lstStyle/>
          <a:p>
            <a:pPr algn="ctr">
              <a:lnSpc>
                <a:spcPts val="2715"/>
              </a:lnSpc>
              <a:spcBef>
                <a:spcPct val="0"/>
              </a:spcBef>
            </a:pPr>
            <a:r>
              <a:rPr lang="en-US" sz="1939" b="1" spc="-44">
                <a:solidFill>
                  <a:srgbClr val="01003B"/>
                </a:solidFill>
                <a:latin typeface="Be Vietnam Ultra-Bold"/>
                <a:ea typeface="Be Vietnam Ultra-Bold"/>
                <a:cs typeface="Be Vietnam Ultra-Bold"/>
                <a:sym typeface="Be Vietnam Ultra-Bold"/>
              </a:rPr>
              <a:t>SUCCESS OF DIGITAL SIGNATURE AND FAILURE </a:t>
            </a:r>
          </a:p>
        </p:txBody>
      </p:sp>
      <p:sp>
        <p:nvSpPr>
          <p:cNvPr id="28" name="TextBox 28"/>
          <p:cNvSpPr txBox="1"/>
          <p:nvPr/>
        </p:nvSpPr>
        <p:spPr>
          <a:xfrm>
            <a:off x="12739474" y="9021146"/>
            <a:ext cx="5913048" cy="731889"/>
          </a:xfrm>
          <a:prstGeom prst="rect">
            <a:avLst/>
          </a:prstGeom>
        </p:spPr>
        <p:txBody>
          <a:bodyPr lIns="0" tIns="0" rIns="0" bIns="0" rtlCol="0" anchor="t">
            <a:spAutoFit/>
          </a:bodyPr>
          <a:lstStyle/>
          <a:p>
            <a:pPr algn="l">
              <a:lnSpc>
                <a:spcPts val="3048"/>
              </a:lnSpc>
            </a:pPr>
            <a:r>
              <a:rPr lang="en-US" sz="1905">
                <a:solidFill>
                  <a:srgbClr val="01003B"/>
                </a:solidFill>
                <a:latin typeface="Be Vietnam"/>
                <a:ea typeface="Be Vietnam"/>
                <a:cs typeface="Be Vietnam"/>
                <a:sym typeface="Be Vietnam"/>
              </a:rPr>
              <a:t>the success of the attacker in eavesdropping messages and reading them clearly .</a:t>
            </a:r>
          </a:p>
        </p:txBody>
      </p:sp>
      <p:sp>
        <p:nvSpPr>
          <p:cNvPr id="29" name="TextBox 29"/>
          <p:cNvSpPr txBox="1"/>
          <p:nvPr/>
        </p:nvSpPr>
        <p:spPr>
          <a:xfrm>
            <a:off x="13668558" y="8145650"/>
            <a:ext cx="4054880" cy="709620"/>
          </a:xfrm>
          <a:prstGeom prst="rect">
            <a:avLst/>
          </a:prstGeom>
        </p:spPr>
        <p:txBody>
          <a:bodyPr lIns="0" tIns="0" rIns="0" bIns="0" rtlCol="0" anchor="t">
            <a:spAutoFit/>
          </a:bodyPr>
          <a:lstStyle/>
          <a:p>
            <a:pPr algn="ctr">
              <a:lnSpc>
                <a:spcPts val="2670"/>
              </a:lnSpc>
            </a:pPr>
            <a:r>
              <a:rPr lang="en-US" sz="1907" b="1" spc="-43">
                <a:solidFill>
                  <a:srgbClr val="01003B"/>
                </a:solidFill>
                <a:latin typeface="Be Vietnam Ultra-Bold"/>
                <a:ea typeface="Be Vietnam Ultra-Bold"/>
                <a:cs typeface="Be Vietnam Ultra-Bold"/>
                <a:sym typeface="Be Vietnam Ultra-Bold"/>
              </a:rPr>
              <a:t>EAVESDROPPING FROM MITM IN MASSAGE.</a:t>
            </a:r>
          </a:p>
          <a:p>
            <a:pPr algn="ctr">
              <a:lnSpc>
                <a:spcPts val="245"/>
              </a:lnSpc>
              <a:spcBef>
                <a:spcPct val="0"/>
              </a:spcBef>
            </a:pPr>
            <a:endParaRPr lang="en-US" sz="1907" b="1" spc="-43">
              <a:solidFill>
                <a:srgbClr val="01003B"/>
              </a:solidFill>
              <a:latin typeface="Be Vietnam Ultra-Bold"/>
              <a:ea typeface="Be Vietnam Ultra-Bold"/>
              <a:cs typeface="Be Vietnam Ultra-Bold"/>
              <a:sym typeface="Be Vietnam Ultra-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10171668" y="654667"/>
            <a:ext cx="8984313" cy="1168930"/>
            <a:chOff x="0" y="0"/>
            <a:chExt cx="3123561" cy="406400"/>
          </a:xfrm>
        </p:grpSpPr>
        <p:sp>
          <p:nvSpPr>
            <p:cNvPr id="4" name="Freeform 4"/>
            <p:cNvSpPr/>
            <p:nvPr/>
          </p:nvSpPr>
          <p:spPr>
            <a:xfrm>
              <a:off x="0" y="0"/>
              <a:ext cx="3123561" cy="406400"/>
            </a:xfrm>
            <a:custGeom>
              <a:avLst/>
              <a:gdLst/>
              <a:ahLst/>
              <a:cxnLst/>
              <a:rect l="l" t="t" r="r" b="b"/>
              <a:pathLst>
                <a:path w="3123561" h="406400">
                  <a:moveTo>
                    <a:pt x="2920361" y="0"/>
                  </a:moveTo>
                  <a:cubicBezTo>
                    <a:pt x="3032586" y="0"/>
                    <a:pt x="3123561" y="90976"/>
                    <a:pt x="3123561" y="203200"/>
                  </a:cubicBezTo>
                  <a:cubicBezTo>
                    <a:pt x="3123561" y="315424"/>
                    <a:pt x="3032586" y="406400"/>
                    <a:pt x="2920361"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104775" cap="sq">
              <a:solidFill>
                <a:srgbClr val="000000"/>
              </a:solidFill>
              <a:prstDash val="solid"/>
              <a:miter/>
            </a:ln>
          </p:spPr>
        </p:sp>
        <p:sp>
          <p:nvSpPr>
            <p:cNvPr id="5" name="TextBox 5"/>
            <p:cNvSpPr txBox="1"/>
            <p:nvPr/>
          </p:nvSpPr>
          <p:spPr>
            <a:xfrm>
              <a:off x="0" y="-57150"/>
              <a:ext cx="3123561" cy="463550"/>
            </a:xfrm>
            <a:prstGeom prst="rect">
              <a:avLst/>
            </a:prstGeom>
          </p:spPr>
          <p:txBody>
            <a:bodyPr lIns="50800" tIns="50800" rIns="50800" bIns="50800" rtlCol="0" anchor="ctr"/>
            <a:lstStyle/>
            <a:p>
              <a:pPr algn="ctr">
                <a:lnSpc>
                  <a:spcPts val="4480"/>
                </a:lnSpc>
              </a:pPr>
              <a:endParaRPr/>
            </a:p>
          </p:txBody>
        </p:sp>
      </p:grpSp>
      <p:grpSp>
        <p:nvGrpSpPr>
          <p:cNvPr id="6" name="Group 6"/>
          <p:cNvGrpSpPr/>
          <p:nvPr/>
        </p:nvGrpSpPr>
        <p:grpSpPr>
          <a:xfrm>
            <a:off x="9914920" y="508351"/>
            <a:ext cx="1439976" cy="143997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8CFAE"/>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6</a:t>
              </a:r>
            </a:p>
          </p:txBody>
        </p:sp>
      </p:grpSp>
      <p:grpSp>
        <p:nvGrpSpPr>
          <p:cNvPr id="9" name="Group 9"/>
          <p:cNvGrpSpPr/>
          <p:nvPr/>
        </p:nvGrpSpPr>
        <p:grpSpPr>
          <a:xfrm>
            <a:off x="-953102" y="5906562"/>
            <a:ext cx="9079235" cy="1020876"/>
            <a:chOff x="0" y="0"/>
            <a:chExt cx="3156563" cy="354926"/>
          </a:xfrm>
        </p:grpSpPr>
        <p:sp>
          <p:nvSpPr>
            <p:cNvPr id="10" name="Freeform 10"/>
            <p:cNvSpPr/>
            <p:nvPr/>
          </p:nvSpPr>
          <p:spPr>
            <a:xfrm>
              <a:off x="0" y="0"/>
              <a:ext cx="3156563" cy="354926"/>
            </a:xfrm>
            <a:custGeom>
              <a:avLst/>
              <a:gdLst/>
              <a:ahLst/>
              <a:cxnLst/>
              <a:rect l="l" t="t" r="r" b="b"/>
              <a:pathLst>
                <a:path w="3156563" h="354926">
                  <a:moveTo>
                    <a:pt x="2953363" y="0"/>
                  </a:moveTo>
                  <a:cubicBezTo>
                    <a:pt x="3065587" y="0"/>
                    <a:pt x="3156563" y="79453"/>
                    <a:pt x="3156563" y="177463"/>
                  </a:cubicBezTo>
                  <a:cubicBezTo>
                    <a:pt x="3156563" y="275473"/>
                    <a:pt x="3065587" y="354926"/>
                    <a:pt x="2953363" y="354926"/>
                  </a:cubicBezTo>
                  <a:lnTo>
                    <a:pt x="203200" y="354926"/>
                  </a:lnTo>
                  <a:cubicBezTo>
                    <a:pt x="90976" y="354926"/>
                    <a:pt x="0" y="275473"/>
                    <a:pt x="0" y="177463"/>
                  </a:cubicBezTo>
                  <a:cubicBezTo>
                    <a:pt x="0" y="79453"/>
                    <a:pt x="90976" y="0"/>
                    <a:pt x="203200" y="0"/>
                  </a:cubicBezTo>
                  <a:close/>
                </a:path>
              </a:pathLst>
            </a:custGeom>
            <a:solidFill>
              <a:srgbClr val="000000">
                <a:alpha val="0"/>
              </a:srgbClr>
            </a:solidFill>
            <a:ln w="104775" cap="sq">
              <a:solidFill>
                <a:srgbClr val="000000"/>
              </a:solidFill>
              <a:prstDash val="solid"/>
              <a:miter/>
            </a:ln>
          </p:spPr>
        </p:sp>
        <p:sp>
          <p:nvSpPr>
            <p:cNvPr id="11" name="TextBox 11"/>
            <p:cNvSpPr txBox="1"/>
            <p:nvPr/>
          </p:nvSpPr>
          <p:spPr>
            <a:xfrm>
              <a:off x="0" y="-57150"/>
              <a:ext cx="3156563" cy="412076"/>
            </a:xfrm>
            <a:prstGeom prst="rect">
              <a:avLst/>
            </a:prstGeom>
          </p:spPr>
          <p:txBody>
            <a:bodyPr lIns="50800" tIns="50800" rIns="50800" bIns="50800" rtlCol="0" anchor="ctr"/>
            <a:lstStyle/>
            <a:p>
              <a:pPr algn="ctr">
                <a:lnSpc>
                  <a:spcPts val="4480"/>
                </a:lnSpc>
              </a:pPr>
              <a:endParaRPr/>
            </a:p>
          </p:txBody>
        </p:sp>
      </p:grpSp>
      <p:grpSp>
        <p:nvGrpSpPr>
          <p:cNvPr id="12" name="Group 12"/>
          <p:cNvGrpSpPr/>
          <p:nvPr/>
        </p:nvGrpSpPr>
        <p:grpSpPr>
          <a:xfrm>
            <a:off x="7252737" y="5697012"/>
            <a:ext cx="1450334" cy="1439976"/>
            <a:chOff x="0" y="0"/>
            <a:chExt cx="818646" cy="812800"/>
          </a:xfrm>
        </p:grpSpPr>
        <p:sp>
          <p:nvSpPr>
            <p:cNvPr id="13" name="Freeform 13"/>
            <p:cNvSpPr/>
            <p:nvPr/>
          </p:nvSpPr>
          <p:spPr>
            <a:xfrm>
              <a:off x="0" y="0"/>
              <a:ext cx="818646" cy="812800"/>
            </a:xfrm>
            <a:custGeom>
              <a:avLst/>
              <a:gdLst/>
              <a:ahLst/>
              <a:cxnLst/>
              <a:rect l="l" t="t" r="r" b="b"/>
              <a:pathLst>
                <a:path w="818646" h="812800">
                  <a:moveTo>
                    <a:pt x="409323" y="0"/>
                  </a:moveTo>
                  <a:cubicBezTo>
                    <a:pt x="183260" y="0"/>
                    <a:pt x="0" y="181951"/>
                    <a:pt x="0" y="406400"/>
                  </a:cubicBezTo>
                  <a:cubicBezTo>
                    <a:pt x="0" y="630849"/>
                    <a:pt x="183260" y="812800"/>
                    <a:pt x="409323" y="812800"/>
                  </a:cubicBezTo>
                  <a:cubicBezTo>
                    <a:pt x="635386" y="812800"/>
                    <a:pt x="818646" y="630849"/>
                    <a:pt x="818646" y="406400"/>
                  </a:cubicBezTo>
                  <a:cubicBezTo>
                    <a:pt x="818646" y="181951"/>
                    <a:pt x="635386" y="0"/>
                    <a:pt x="409323" y="0"/>
                  </a:cubicBezTo>
                  <a:close/>
                </a:path>
              </a:pathLst>
            </a:custGeom>
            <a:solidFill>
              <a:srgbClr val="48CFAE"/>
            </a:solidFill>
          </p:spPr>
        </p:sp>
        <p:sp>
          <p:nvSpPr>
            <p:cNvPr id="14" name="TextBox 14"/>
            <p:cNvSpPr txBox="1"/>
            <p:nvPr/>
          </p:nvSpPr>
          <p:spPr>
            <a:xfrm>
              <a:off x="76748" y="19050"/>
              <a:ext cx="665150" cy="717550"/>
            </a:xfrm>
            <a:prstGeom prst="rect">
              <a:avLst/>
            </a:prstGeom>
          </p:spPr>
          <p:txBody>
            <a:bodyPr lIns="50800" tIns="50800" rIns="50800" bIns="50800" rtlCol="0" anchor="ctr"/>
            <a:lstStyle/>
            <a:p>
              <a:pPr algn="ctr">
                <a:lnSpc>
                  <a:spcPts val="4480"/>
                </a:lnSpc>
              </a:pPr>
              <a:r>
                <a:rPr lang="en-US" sz="3200" b="1">
                  <a:solidFill>
                    <a:srgbClr val="FFFFFF"/>
                  </a:solidFill>
                  <a:latin typeface="Be Vietnam Ultra-Bold"/>
                  <a:ea typeface="Be Vietnam Ultra-Bold"/>
                  <a:cs typeface="Be Vietnam Ultra-Bold"/>
                  <a:sym typeface="Be Vietnam Ultra-Bold"/>
                </a:rPr>
                <a:t>7</a:t>
              </a:r>
            </a:p>
          </p:txBody>
        </p:sp>
      </p:grpSp>
      <p:sp>
        <p:nvSpPr>
          <p:cNvPr id="15" name="Freeform 15"/>
          <p:cNvSpPr/>
          <p:nvPr/>
        </p:nvSpPr>
        <p:spPr>
          <a:xfrm>
            <a:off x="773489" y="186932"/>
            <a:ext cx="6172255" cy="5719630"/>
          </a:xfrm>
          <a:custGeom>
            <a:avLst/>
            <a:gdLst/>
            <a:ahLst/>
            <a:cxnLst/>
            <a:rect l="l" t="t" r="r" b="b"/>
            <a:pathLst>
              <a:path w="6172255" h="5719630">
                <a:moveTo>
                  <a:pt x="0" y="0"/>
                </a:moveTo>
                <a:lnTo>
                  <a:pt x="6172255" y="0"/>
                </a:lnTo>
                <a:lnTo>
                  <a:pt x="6172255" y="5719630"/>
                </a:lnTo>
                <a:lnTo>
                  <a:pt x="0" y="5719630"/>
                </a:lnTo>
                <a:lnTo>
                  <a:pt x="0" y="0"/>
                </a:lnTo>
                <a:close/>
              </a:path>
            </a:pathLst>
          </a:custGeom>
          <a:blipFill>
            <a:blip r:embed="rId3"/>
            <a:stretch>
              <a:fillRect t="-359" b="-359"/>
            </a:stretch>
          </a:blipFill>
        </p:spPr>
      </p:sp>
      <p:sp>
        <p:nvSpPr>
          <p:cNvPr id="16" name="Freeform 16"/>
          <p:cNvSpPr/>
          <p:nvPr/>
        </p:nvSpPr>
        <p:spPr>
          <a:xfrm>
            <a:off x="8938910" y="4584615"/>
            <a:ext cx="8909429" cy="5523846"/>
          </a:xfrm>
          <a:custGeom>
            <a:avLst/>
            <a:gdLst/>
            <a:ahLst/>
            <a:cxnLst/>
            <a:rect l="l" t="t" r="r" b="b"/>
            <a:pathLst>
              <a:path w="8909429" h="5523846">
                <a:moveTo>
                  <a:pt x="0" y="0"/>
                </a:moveTo>
                <a:lnTo>
                  <a:pt x="8909429" y="0"/>
                </a:lnTo>
                <a:lnTo>
                  <a:pt x="8909429" y="5523846"/>
                </a:lnTo>
                <a:lnTo>
                  <a:pt x="0" y="5523846"/>
                </a:lnTo>
                <a:lnTo>
                  <a:pt x="0" y="0"/>
                </a:lnTo>
                <a:close/>
              </a:path>
            </a:pathLst>
          </a:custGeom>
          <a:blipFill>
            <a:blip r:embed="rId4"/>
            <a:stretch>
              <a:fillRect/>
            </a:stretch>
          </a:blipFill>
        </p:spPr>
      </p:sp>
      <p:sp>
        <p:nvSpPr>
          <p:cNvPr id="17" name="TextBox 17"/>
          <p:cNvSpPr txBox="1"/>
          <p:nvPr/>
        </p:nvSpPr>
        <p:spPr>
          <a:xfrm>
            <a:off x="10336996" y="2264051"/>
            <a:ext cx="7563954" cy="2429336"/>
          </a:xfrm>
          <a:prstGeom prst="rect">
            <a:avLst/>
          </a:prstGeom>
        </p:spPr>
        <p:txBody>
          <a:bodyPr lIns="0" tIns="0" rIns="0" bIns="0" rtlCol="0" anchor="t">
            <a:spAutoFit/>
          </a:bodyPr>
          <a:lstStyle/>
          <a:p>
            <a:pPr algn="l">
              <a:lnSpc>
                <a:spcPts val="3285"/>
              </a:lnSpc>
            </a:pPr>
            <a:r>
              <a:rPr lang="en-US" sz="2053">
                <a:solidFill>
                  <a:srgbClr val="01003B"/>
                </a:solidFill>
                <a:latin typeface="Be Vietnam"/>
                <a:ea typeface="Be Vietnam"/>
                <a:cs typeface="Be Vietnam"/>
                <a:sym typeface="Be Vietnam"/>
              </a:rPr>
              <a:t>The diagram shows the success of the attack in an uncertified version of the protocol, so that the attacker in the middle shows his success in decrypting and reading all DH messages exchanged between the client and the server, which is weak.</a:t>
            </a:r>
          </a:p>
          <a:p>
            <a:pPr algn="l">
              <a:lnSpc>
                <a:spcPts val="3285"/>
              </a:lnSpc>
            </a:pPr>
            <a:endParaRPr lang="en-US" sz="2053">
              <a:solidFill>
                <a:srgbClr val="01003B"/>
              </a:solidFill>
              <a:latin typeface="Be Vietnam"/>
              <a:ea typeface="Be Vietnam"/>
              <a:cs typeface="Be Vietnam"/>
              <a:sym typeface="Be Vietnam"/>
            </a:endParaRPr>
          </a:p>
        </p:txBody>
      </p:sp>
      <p:sp>
        <p:nvSpPr>
          <p:cNvPr id="18" name="TextBox 18"/>
          <p:cNvSpPr txBox="1"/>
          <p:nvPr/>
        </p:nvSpPr>
        <p:spPr>
          <a:xfrm>
            <a:off x="11354896" y="946743"/>
            <a:ext cx="6933104" cy="506042"/>
          </a:xfrm>
          <a:prstGeom prst="rect">
            <a:avLst/>
          </a:prstGeom>
        </p:spPr>
        <p:txBody>
          <a:bodyPr lIns="0" tIns="0" rIns="0" bIns="0" rtlCol="0" anchor="t">
            <a:spAutoFit/>
          </a:bodyPr>
          <a:lstStyle/>
          <a:p>
            <a:pPr algn="ctr">
              <a:lnSpc>
                <a:spcPts val="4132"/>
              </a:lnSpc>
              <a:spcBef>
                <a:spcPct val="0"/>
              </a:spcBef>
            </a:pPr>
            <a:r>
              <a:rPr lang="en-US" sz="2952" b="1" spc="-67">
                <a:solidFill>
                  <a:srgbClr val="01003B"/>
                </a:solidFill>
                <a:latin typeface="Be Vietnam Ultra-Bold"/>
                <a:ea typeface="Be Vietnam Ultra-Bold"/>
                <a:cs typeface="Be Vietnam Ultra-Bold"/>
                <a:sym typeface="Be Vietnam Ultra-Bold"/>
              </a:rPr>
              <a:t>SIMULATE THE SUCCESS OF THE ATTACK</a:t>
            </a:r>
          </a:p>
        </p:txBody>
      </p:sp>
      <p:sp>
        <p:nvSpPr>
          <p:cNvPr id="19" name="TextBox 19"/>
          <p:cNvSpPr txBox="1"/>
          <p:nvPr/>
        </p:nvSpPr>
        <p:spPr>
          <a:xfrm>
            <a:off x="311588" y="7270338"/>
            <a:ext cx="7563954" cy="3248486"/>
          </a:xfrm>
          <a:prstGeom prst="rect">
            <a:avLst/>
          </a:prstGeom>
        </p:spPr>
        <p:txBody>
          <a:bodyPr lIns="0" tIns="0" rIns="0" bIns="0" rtlCol="0" anchor="t">
            <a:spAutoFit/>
          </a:bodyPr>
          <a:lstStyle/>
          <a:p>
            <a:pPr algn="l">
              <a:lnSpc>
                <a:spcPts val="3285"/>
              </a:lnSpc>
            </a:pPr>
            <a:r>
              <a:rPr lang="en-US" sz="2053">
                <a:solidFill>
                  <a:srgbClr val="01003B"/>
                </a:solidFill>
                <a:latin typeface="Be Vietnam"/>
                <a:ea typeface="Be Vietnam"/>
                <a:cs typeface="Be Vietnam"/>
                <a:sym typeface="Be Vietnam"/>
              </a:rPr>
              <a:t>This diagram shows the secure and successful connection between the client and the server with the presence of authentication. Keys are exchanged and a secure connection is built by signing an RSA. Any attempt by the attacker to intercept or modify messages is rejected, ensuring the confidentiality of the data.</a:t>
            </a:r>
          </a:p>
          <a:p>
            <a:pPr algn="l">
              <a:lnSpc>
                <a:spcPts val="3285"/>
              </a:lnSpc>
            </a:pPr>
            <a:endParaRPr lang="en-US" sz="2053">
              <a:solidFill>
                <a:srgbClr val="01003B"/>
              </a:solidFill>
              <a:latin typeface="Be Vietnam"/>
              <a:ea typeface="Be Vietnam"/>
              <a:cs typeface="Be Vietnam"/>
              <a:sym typeface="Be Vietnam"/>
            </a:endParaRPr>
          </a:p>
          <a:p>
            <a:pPr algn="l">
              <a:lnSpc>
                <a:spcPts val="3285"/>
              </a:lnSpc>
            </a:pPr>
            <a:endParaRPr lang="en-US" sz="2053">
              <a:solidFill>
                <a:srgbClr val="01003B"/>
              </a:solidFill>
              <a:latin typeface="Be Vietnam"/>
              <a:ea typeface="Be Vietnam"/>
              <a:cs typeface="Be Vietnam"/>
              <a:sym typeface="Be Vietnam"/>
            </a:endParaRPr>
          </a:p>
        </p:txBody>
      </p:sp>
      <p:sp>
        <p:nvSpPr>
          <p:cNvPr id="20" name="TextBox 20"/>
          <p:cNvSpPr txBox="1"/>
          <p:nvPr/>
        </p:nvSpPr>
        <p:spPr>
          <a:xfrm>
            <a:off x="-129119" y="6154454"/>
            <a:ext cx="7381855" cy="709876"/>
          </a:xfrm>
          <a:prstGeom prst="rect">
            <a:avLst/>
          </a:prstGeom>
        </p:spPr>
        <p:txBody>
          <a:bodyPr lIns="0" tIns="0" rIns="0" bIns="0" rtlCol="0" anchor="t">
            <a:spAutoFit/>
          </a:bodyPr>
          <a:lstStyle/>
          <a:p>
            <a:pPr algn="ctr">
              <a:lnSpc>
                <a:spcPts val="2872"/>
              </a:lnSpc>
              <a:spcBef>
                <a:spcPct val="0"/>
              </a:spcBef>
            </a:pPr>
            <a:r>
              <a:rPr lang="en-US" sz="2052" b="1" spc="-47">
                <a:solidFill>
                  <a:srgbClr val="01003B"/>
                </a:solidFill>
                <a:latin typeface="Be Vietnam Ultra-Bold"/>
                <a:ea typeface="Be Vietnam Ultra-Bold"/>
                <a:cs typeface="Be Vietnam Ultra-Bold"/>
                <a:sym typeface="Be Vietnam Ultra-Bold"/>
              </a:rPr>
              <a:t>SUCCESS OF A SECURE CONNECTION USING THE DIGITAL SIGNATURE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599155" y="-3283094"/>
            <a:ext cx="19615407" cy="4281840"/>
            <a:chOff x="0" y="0"/>
            <a:chExt cx="5166198" cy="1127727"/>
          </a:xfrm>
        </p:grpSpPr>
        <p:sp>
          <p:nvSpPr>
            <p:cNvPr id="4" name="Freeform 4"/>
            <p:cNvSpPr/>
            <p:nvPr/>
          </p:nvSpPr>
          <p:spPr>
            <a:xfrm>
              <a:off x="0" y="0"/>
              <a:ext cx="5166198" cy="1127727"/>
            </a:xfrm>
            <a:custGeom>
              <a:avLst/>
              <a:gdLst/>
              <a:ahLst/>
              <a:cxnLst/>
              <a:rect l="l" t="t" r="r" b="b"/>
              <a:pathLst>
                <a:path w="5166198" h="1127727">
                  <a:moveTo>
                    <a:pt x="0" y="0"/>
                  </a:moveTo>
                  <a:lnTo>
                    <a:pt x="5166198" y="0"/>
                  </a:lnTo>
                  <a:lnTo>
                    <a:pt x="5166198" y="1127727"/>
                  </a:lnTo>
                  <a:lnTo>
                    <a:pt x="0" y="1127727"/>
                  </a:lnTo>
                  <a:close/>
                </a:path>
              </a:pathLst>
            </a:custGeom>
            <a:solidFill>
              <a:srgbClr val="195759"/>
            </a:solidFill>
          </p:spPr>
        </p:sp>
        <p:sp>
          <p:nvSpPr>
            <p:cNvPr id="5" name="TextBox 5"/>
            <p:cNvSpPr txBox="1"/>
            <p:nvPr/>
          </p:nvSpPr>
          <p:spPr>
            <a:xfrm>
              <a:off x="0" y="-47625"/>
              <a:ext cx="5166198" cy="1175352"/>
            </a:xfrm>
            <a:prstGeom prst="rect">
              <a:avLst/>
            </a:prstGeom>
          </p:spPr>
          <p:txBody>
            <a:bodyPr lIns="50800" tIns="50800" rIns="50800" bIns="50800" rtlCol="0" anchor="ctr"/>
            <a:lstStyle/>
            <a:p>
              <a:pPr algn="ctr">
                <a:lnSpc>
                  <a:spcPts val="2800"/>
                </a:lnSpc>
              </a:pPr>
              <a:endParaRPr/>
            </a:p>
          </p:txBody>
        </p:sp>
      </p:grpSp>
      <p:grpSp>
        <p:nvGrpSpPr>
          <p:cNvPr id="6" name="Group 6"/>
          <p:cNvGrpSpPr/>
          <p:nvPr/>
        </p:nvGrpSpPr>
        <p:grpSpPr>
          <a:xfrm rot="8100000">
            <a:off x="-1793629" y="1798313"/>
            <a:ext cx="2388948" cy="2388948"/>
            <a:chOff x="0" y="0"/>
            <a:chExt cx="812800" cy="812800"/>
          </a:xfrm>
        </p:grpSpPr>
        <p:sp>
          <p:nvSpPr>
            <p:cNvPr id="7" name="Freeform 7"/>
            <p:cNvSpPr/>
            <p:nvPr/>
          </p:nvSpPr>
          <p:spPr>
            <a:xfrm>
              <a:off x="0" y="0"/>
              <a:ext cx="812800" cy="812800"/>
            </a:xfrm>
            <a:custGeom>
              <a:avLst/>
              <a:gdLst/>
              <a:ahLst/>
              <a:cxnLst/>
              <a:rect l="l" t="t" r="r" b="b"/>
              <a:pathLst>
                <a:path w="812800" h="812800">
                  <a:moveTo>
                    <a:pt x="45370" y="0"/>
                  </a:moveTo>
                  <a:lnTo>
                    <a:pt x="767430" y="0"/>
                  </a:lnTo>
                  <a:cubicBezTo>
                    <a:pt x="792487" y="0"/>
                    <a:pt x="812800" y="20313"/>
                    <a:pt x="812800" y="45370"/>
                  </a:cubicBezTo>
                  <a:lnTo>
                    <a:pt x="812800" y="767430"/>
                  </a:lnTo>
                  <a:cubicBezTo>
                    <a:pt x="812800" y="792487"/>
                    <a:pt x="792487" y="812800"/>
                    <a:pt x="767430" y="812800"/>
                  </a:cubicBezTo>
                  <a:lnTo>
                    <a:pt x="45370" y="812800"/>
                  </a:lnTo>
                  <a:cubicBezTo>
                    <a:pt x="20313" y="812800"/>
                    <a:pt x="0" y="792487"/>
                    <a:pt x="0" y="767430"/>
                  </a:cubicBezTo>
                  <a:lnTo>
                    <a:pt x="0" y="45370"/>
                  </a:lnTo>
                  <a:cubicBezTo>
                    <a:pt x="0" y="20313"/>
                    <a:pt x="20313" y="0"/>
                    <a:pt x="45370" y="0"/>
                  </a:cubicBezTo>
                  <a:close/>
                </a:path>
              </a:pathLst>
            </a:custGeom>
            <a:gradFill rotWithShape="1">
              <a:gsLst>
                <a:gs pos="0">
                  <a:srgbClr val="FFDE59">
                    <a:alpha val="100000"/>
                  </a:srgbClr>
                </a:gs>
                <a:gs pos="100000">
                  <a:srgbClr val="FF914D">
                    <a:alpha val="100000"/>
                  </a:srgbClr>
                </a:gs>
              </a:gsLst>
              <a:lin ang="0"/>
            </a:gradFill>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9" name="Group 9"/>
          <p:cNvGrpSpPr/>
          <p:nvPr/>
        </p:nvGrpSpPr>
        <p:grpSpPr>
          <a:xfrm rot="2700000">
            <a:off x="252683" y="-845733"/>
            <a:ext cx="3895116" cy="3895116"/>
            <a:chOff x="0" y="0"/>
            <a:chExt cx="812800" cy="812800"/>
          </a:xfrm>
        </p:grpSpPr>
        <p:sp>
          <p:nvSpPr>
            <p:cNvPr id="10" name="Freeform 10"/>
            <p:cNvSpPr/>
            <p:nvPr/>
          </p:nvSpPr>
          <p:spPr>
            <a:xfrm>
              <a:off x="0" y="0"/>
              <a:ext cx="812800" cy="812800"/>
            </a:xfrm>
            <a:custGeom>
              <a:avLst/>
              <a:gdLst/>
              <a:ahLst/>
              <a:cxnLst/>
              <a:rect l="l" t="t" r="r" b="b"/>
              <a:pathLst>
                <a:path w="812800" h="812800">
                  <a:moveTo>
                    <a:pt x="27826" y="0"/>
                  </a:moveTo>
                  <a:lnTo>
                    <a:pt x="784974" y="0"/>
                  </a:lnTo>
                  <a:cubicBezTo>
                    <a:pt x="792354" y="0"/>
                    <a:pt x="799431" y="2932"/>
                    <a:pt x="804650" y="8150"/>
                  </a:cubicBezTo>
                  <a:cubicBezTo>
                    <a:pt x="809868" y="13369"/>
                    <a:pt x="812800" y="20446"/>
                    <a:pt x="812800" y="27826"/>
                  </a:cubicBezTo>
                  <a:lnTo>
                    <a:pt x="812800" y="784974"/>
                  </a:lnTo>
                  <a:cubicBezTo>
                    <a:pt x="812800" y="792354"/>
                    <a:pt x="809868" y="799431"/>
                    <a:pt x="804650" y="804650"/>
                  </a:cubicBezTo>
                  <a:cubicBezTo>
                    <a:pt x="799431" y="809868"/>
                    <a:pt x="792354" y="812800"/>
                    <a:pt x="784974" y="812800"/>
                  </a:cubicBezTo>
                  <a:lnTo>
                    <a:pt x="27826" y="812800"/>
                  </a:lnTo>
                  <a:cubicBezTo>
                    <a:pt x="20446" y="812800"/>
                    <a:pt x="13369" y="809868"/>
                    <a:pt x="8150" y="804650"/>
                  </a:cubicBezTo>
                  <a:cubicBezTo>
                    <a:pt x="2932" y="799431"/>
                    <a:pt x="0" y="792354"/>
                    <a:pt x="0" y="784974"/>
                  </a:cubicBezTo>
                  <a:lnTo>
                    <a:pt x="0" y="27826"/>
                  </a:lnTo>
                  <a:cubicBezTo>
                    <a:pt x="0" y="20446"/>
                    <a:pt x="2932" y="13369"/>
                    <a:pt x="8150" y="8150"/>
                  </a:cubicBezTo>
                  <a:cubicBezTo>
                    <a:pt x="13369" y="2932"/>
                    <a:pt x="20446" y="0"/>
                    <a:pt x="27826" y="0"/>
                  </a:cubicBezTo>
                  <a:close/>
                </a:path>
              </a:pathLst>
            </a:custGeom>
            <a:gradFill rotWithShape="1">
              <a:gsLst>
                <a:gs pos="0">
                  <a:srgbClr val="48CFAE">
                    <a:alpha val="100000"/>
                  </a:srgbClr>
                </a:gs>
                <a:gs pos="100000">
                  <a:srgbClr val="006D83">
                    <a:alpha val="100000"/>
                  </a:srgbClr>
                </a:gs>
              </a:gsLst>
              <a:lin ang="5400000"/>
            </a:gra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2" name="Group 12"/>
          <p:cNvGrpSpPr/>
          <p:nvPr/>
        </p:nvGrpSpPr>
        <p:grpSpPr>
          <a:xfrm rot="8100000">
            <a:off x="3410361" y="1734379"/>
            <a:ext cx="1042499" cy="1042499"/>
            <a:chOff x="0" y="0"/>
            <a:chExt cx="812800" cy="812800"/>
          </a:xfrm>
        </p:grpSpPr>
        <p:sp>
          <p:nvSpPr>
            <p:cNvPr id="13" name="Freeform 13"/>
            <p:cNvSpPr/>
            <p:nvPr/>
          </p:nvSpPr>
          <p:spPr>
            <a:xfrm>
              <a:off x="0" y="0"/>
              <a:ext cx="812800" cy="812800"/>
            </a:xfrm>
            <a:custGeom>
              <a:avLst/>
              <a:gdLst/>
              <a:ahLst/>
              <a:cxnLst/>
              <a:rect l="l" t="t" r="r" b="b"/>
              <a:pathLst>
                <a:path w="812800" h="812800">
                  <a:moveTo>
                    <a:pt x="103968" y="0"/>
                  </a:moveTo>
                  <a:lnTo>
                    <a:pt x="708832" y="0"/>
                  </a:lnTo>
                  <a:cubicBezTo>
                    <a:pt x="736406" y="0"/>
                    <a:pt x="762851" y="10954"/>
                    <a:pt x="782348" y="30452"/>
                  </a:cubicBezTo>
                  <a:cubicBezTo>
                    <a:pt x="801846" y="49949"/>
                    <a:pt x="812800" y="76394"/>
                    <a:pt x="812800" y="103968"/>
                  </a:cubicBezTo>
                  <a:lnTo>
                    <a:pt x="812800" y="708832"/>
                  </a:lnTo>
                  <a:cubicBezTo>
                    <a:pt x="812800" y="736406"/>
                    <a:pt x="801846" y="762851"/>
                    <a:pt x="782348" y="782348"/>
                  </a:cubicBezTo>
                  <a:cubicBezTo>
                    <a:pt x="762851" y="801846"/>
                    <a:pt x="736406" y="812800"/>
                    <a:pt x="708832" y="812800"/>
                  </a:cubicBezTo>
                  <a:lnTo>
                    <a:pt x="103968" y="812800"/>
                  </a:lnTo>
                  <a:cubicBezTo>
                    <a:pt x="76394" y="812800"/>
                    <a:pt x="49949" y="801846"/>
                    <a:pt x="30452" y="782348"/>
                  </a:cubicBezTo>
                  <a:cubicBezTo>
                    <a:pt x="10954" y="762851"/>
                    <a:pt x="0" y="736406"/>
                    <a:pt x="0" y="708832"/>
                  </a:cubicBezTo>
                  <a:lnTo>
                    <a:pt x="0" y="103968"/>
                  </a:lnTo>
                  <a:cubicBezTo>
                    <a:pt x="0" y="76394"/>
                    <a:pt x="10954" y="49949"/>
                    <a:pt x="30452" y="30452"/>
                  </a:cubicBezTo>
                  <a:cubicBezTo>
                    <a:pt x="49949" y="10954"/>
                    <a:pt x="76394" y="0"/>
                    <a:pt x="103968" y="0"/>
                  </a:cubicBezTo>
                  <a:close/>
                </a:path>
              </a:pathLst>
            </a:custGeom>
            <a:solidFill>
              <a:srgbClr val="33326B"/>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5" name="Group 15"/>
          <p:cNvGrpSpPr/>
          <p:nvPr/>
        </p:nvGrpSpPr>
        <p:grpSpPr>
          <a:xfrm>
            <a:off x="6126304" y="1840978"/>
            <a:ext cx="11132996" cy="1998818"/>
            <a:chOff x="0" y="0"/>
            <a:chExt cx="3498255" cy="628077"/>
          </a:xfrm>
        </p:grpSpPr>
        <p:sp>
          <p:nvSpPr>
            <p:cNvPr id="16" name="Freeform 16"/>
            <p:cNvSpPr/>
            <p:nvPr/>
          </p:nvSpPr>
          <p:spPr>
            <a:xfrm>
              <a:off x="0" y="0"/>
              <a:ext cx="3498255" cy="628077"/>
            </a:xfrm>
            <a:custGeom>
              <a:avLst/>
              <a:gdLst/>
              <a:ahLst/>
              <a:cxnLst/>
              <a:rect l="l" t="t" r="r" b="b"/>
              <a:pathLst>
                <a:path w="3498255" h="628077">
                  <a:moveTo>
                    <a:pt x="9736" y="0"/>
                  </a:moveTo>
                  <a:lnTo>
                    <a:pt x="3488519" y="0"/>
                  </a:lnTo>
                  <a:cubicBezTo>
                    <a:pt x="3493896" y="0"/>
                    <a:pt x="3498255" y="4359"/>
                    <a:pt x="3498255" y="9736"/>
                  </a:cubicBezTo>
                  <a:lnTo>
                    <a:pt x="3498255" y="618341"/>
                  </a:lnTo>
                  <a:cubicBezTo>
                    <a:pt x="3498255" y="620923"/>
                    <a:pt x="3497229" y="623399"/>
                    <a:pt x="3495403" y="625225"/>
                  </a:cubicBezTo>
                  <a:cubicBezTo>
                    <a:pt x="3493577" y="627051"/>
                    <a:pt x="3491101" y="628077"/>
                    <a:pt x="3488519" y="628077"/>
                  </a:cubicBezTo>
                  <a:lnTo>
                    <a:pt x="9736" y="628077"/>
                  </a:lnTo>
                  <a:cubicBezTo>
                    <a:pt x="4359" y="628077"/>
                    <a:pt x="0" y="623718"/>
                    <a:pt x="0" y="618341"/>
                  </a:cubicBezTo>
                  <a:lnTo>
                    <a:pt x="0" y="9736"/>
                  </a:lnTo>
                  <a:cubicBezTo>
                    <a:pt x="0" y="4359"/>
                    <a:pt x="4359" y="0"/>
                    <a:pt x="9736" y="0"/>
                  </a:cubicBezTo>
                  <a:close/>
                </a:path>
              </a:pathLst>
            </a:custGeom>
            <a:solidFill>
              <a:srgbClr val="000000">
                <a:alpha val="0"/>
              </a:srgbClr>
            </a:solidFill>
            <a:ln w="95250" cap="sq">
              <a:solidFill>
                <a:srgbClr val="195759"/>
              </a:solidFill>
              <a:prstDash val="solid"/>
              <a:miter/>
            </a:ln>
          </p:spPr>
        </p:sp>
        <p:sp>
          <p:nvSpPr>
            <p:cNvPr id="17" name="TextBox 17"/>
            <p:cNvSpPr txBox="1"/>
            <p:nvPr/>
          </p:nvSpPr>
          <p:spPr>
            <a:xfrm>
              <a:off x="0" y="-47625"/>
              <a:ext cx="3498255" cy="675702"/>
            </a:xfrm>
            <a:prstGeom prst="rect">
              <a:avLst/>
            </a:prstGeom>
          </p:spPr>
          <p:txBody>
            <a:bodyPr lIns="50800" tIns="50800" rIns="50800" bIns="50800" rtlCol="0" anchor="ctr"/>
            <a:lstStyle/>
            <a:p>
              <a:pPr algn="ctr">
                <a:lnSpc>
                  <a:spcPts val="2800"/>
                </a:lnSpc>
              </a:pPr>
              <a:endParaRPr/>
            </a:p>
          </p:txBody>
        </p:sp>
      </p:grpSp>
      <p:sp>
        <p:nvSpPr>
          <p:cNvPr id="18" name="TextBox 18"/>
          <p:cNvSpPr txBox="1"/>
          <p:nvPr/>
        </p:nvSpPr>
        <p:spPr>
          <a:xfrm>
            <a:off x="6126304" y="2360404"/>
            <a:ext cx="11132996" cy="972439"/>
          </a:xfrm>
          <a:prstGeom prst="rect">
            <a:avLst/>
          </a:prstGeom>
        </p:spPr>
        <p:txBody>
          <a:bodyPr lIns="0" tIns="0" rIns="0" bIns="0" rtlCol="0" anchor="t">
            <a:spAutoFit/>
          </a:bodyPr>
          <a:lstStyle/>
          <a:p>
            <a:pPr algn="ctr">
              <a:lnSpc>
                <a:spcPts val="7312"/>
              </a:lnSpc>
            </a:pPr>
            <a:r>
              <a:rPr lang="en-US" sz="7099" b="1" spc="227">
                <a:solidFill>
                  <a:srgbClr val="01003B"/>
                </a:solidFill>
                <a:latin typeface="Be Vietnam Ultra-Bold"/>
                <a:ea typeface="Be Vietnam Ultra-Bold"/>
                <a:cs typeface="Be Vietnam Ultra-Bold"/>
                <a:sym typeface="Be Vietnam Ultra-Bold"/>
              </a:rPr>
              <a:t>CONCLUSION</a:t>
            </a:r>
          </a:p>
        </p:txBody>
      </p:sp>
      <p:sp>
        <p:nvSpPr>
          <p:cNvPr id="19" name="TextBox 19"/>
          <p:cNvSpPr txBox="1"/>
          <p:nvPr/>
        </p:nvSpPr>
        <p:spPr>
          <a:xfrm>
            <a:off x="6126304" y="3889108"/>
            <a:ext cx="11132996" cy="4984837"/>
          </a:xfrm>
          <a:prstGeom prst="rect">
            <a:avLst/>
          </a:prstGeom>
        </p:spPr>
        <p:txBody>
          <a:bodyPr lIns="0" tIns="0" rIns="0" bIns="0" rtlCol="0" anchor="t">
            <a:spAutoFit/>
          </a:bodyPr>
          <a:lstStyle/>
          <a:p>
            <a:pPr algn="l">
              <a:lnSpc>
                <a:spcPts val="4474"/>
              </a:lnSpc>
            </a:pPr>
            <a:endParaRPr/>
          </a:p>
          <a:p>
            <a:pPr algn="l">
              <a:lnSpc>
                <a:spcPts val="4474"/>
              </a:lnSpc>
            </a:pPr>
            <a:r>
              <a:rPr lang="en-US" sz="3363">
                <a:solidFill>
                  <a:srgbClr val="01003B"/>
                </a:solidFill>
                <a:latin typeface="Be Vietnam"/>
                <a:ea typeface="Be Vietnam"/>
                <a:cs typeface="Be Vietnam"/>
                <a:sym typeface="Be Vietnam"/>
              </a:rPr>
              <a:t> </a:t>
            </a:r>
          </a:p>
          <a:p>
            <a:pPr algn="l">
              <a:lnSpc>
                <a:spcPts val="4474"/>
              </a:lnSpc>
            </a:pPr>
            <a:r>
              <a:rPr lang="en-US" sz="3363">
                <a:solidFill>
                  <a:srgbClr val="01003B"/>
                </a:solidFill>
                <a:latin typeface="Be Vietnam"/>
                <a:ea typeface="Be Vietnam"/>
                <a:cs typeface="Be Vietnam"/>
                <a:sym typeface="Be Vietnam"/>
              </a:rPr>
              <a:t>6.1 Achievements Summary</a:t>
            </a:r>
          </a:p>
          <a:p>
            <a:pPr algn="l">
              <a:lnSpc>
                <a:spcPts val="4474"/>
              </a:lnSpc>
            </a:pPr>
            <a:r>
              <a:rPr lang="en-US" sz="3363">
                <a:solidFill>
                  <a:srgbClr val="01003B"/>
                </a:solidFill>
                <a:latin typeface="Be Vietnam"/>
                <a:ea typeface="Be Vietnam"/>
                <a:cs typeface="Be Vietnam"/>
                <a:sym typeface="Be Vietnam"/>
              </a:rPr>
              <a:t> </a:t>
            </a:r>
          </a:p>
          <a:p>
            <a:pPr algn="l">
              <a:lnSpc>
                <a:spcPts val="4474"/>
              </a:lnSpc>
            </a:pPr>
            <a:r>
              <a:rPr lang="en-US" sz="3363">
                <a:solidFill>
                  <a:srgbClr val="01003B"/>
                </a:solidFill>
                <a:latin typeface="Be Vietnam"/>
                <a:ea typeface="Be Vietnam"/>
                <a:cs typeface="Be Vietnam"/>
                <a:sym typeface="Be Vietnam"/>
              </a:rPr>
              <a:t>6.2 Lessons Learned</a:t>
            </a:r>
          </a:p>
          <a:p>
            <a:pPr algn="l">
              <a:lnSpc>
                <a:spcPts val="4474"/>
              </a:lnSpc>
            </a:pPr>
            <a:r>
              <a:rPr lang="en-US" sz="3363">
                <a:solidFill>
                  <a:srgbClr val="01003B"/>
                </a:solidFill>
                <a:latin typeface="Be Vietnam"/>
                <a:ea typeface="Be Vietnam"/>
                <a:cs typeface="Be Vietnam"/>
                <a:sym typeface="Be Vietnam"/>
              </a:rPr>
              <a:t> </a:t>
            </a:r>
          </a:p>
          <a:p>
            <a:pPr algn="l">
              <a:lnSpc>
                <a:spcPts val="4474"/>
              </a:lnSpc>
            </a:pPr>
            <a:r>
              <a:rPr lang="en-US" sz="3363">
                <a:solidFill>
                  <a:srgbClr val="01003B"/>
                </a:solidFill>
                <a:latin typeface="Be Vietnam"/>
                <a:ea typeface="Be Vietnam"/>
                <a:cs typeface="Be Vietnam"/>
                <a:sym typeface="Be Vietnam"/>
              </a:rPr>
              <a:t>6.3 Abstract</a:t>
            </a:r>
          </a:p>
          <a:p>
            <a:pPr algn="l">
              <a:lnSpc>
                <a:spcPts val="4208"/>
              </a:lnSpc>
            </a:pPr>
            <a:endParaRPr lang="en-US" sz="3363">
              <a:solidFill>
                <a:srgbClr val="01003B"/>
              </a:solidFill>
              <a:latin typeface="Be Vietnam"/>
              <a:ea typeface="Be Vietnam"/>
              <a:cs typeface="Be Vietnam"/>
              <a:sym typeface="Be Vietnam"/>
            </a:endParaRPr>
          </a:p>
          <a:p>
            <a:pPr algn="l">
              <a:lnSpc>
                <a:spcPts val="4208"/>
              </a:lnSpc>
            </a:pPr>
            <a:endParaRPr lang="en-US" sz="3363">
              <a:solidFill>
                <a:srgbClr val="01003B"/>
              </a:solidFill>
              <a:latin typeface="Be Vietnam"/>
              <a:ea typeface="Be Vietnam"/>
              <a:cs typeface="Be Vietnam"/>
              <a:sym typeface="Be Vietnam"/>
            </a:endParaRPr>
          </a:p>
        </p:txBody>
      </p:sp>
      <p:sp>
        <p:nvSpPr>
          <p:cNvPr id="20" name="Freeform 20"/>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9423136">
            <a:off x="6042889" y="2993932"/>
            <a:ext cx="3101111" cy="3101111"/>
            <a:chOff x="0" y="0"/>
            <a:chExt cx="4134814" cy="4134814"/>
          </a:xfrm>
        </p:grpSpPr>
        <p:grpSp>
          <p:nvGrpSpPr>
            <p:cNvPr id="4" name="Group 4"/>
            <p:cNvGrpSpPr>
              <a:grpSpLocks noChangeAspect="1"/>
            </p:cNvGrpSpPr>
            <p:nvPr/>
          </p:nvGrpSpPr>
          <p:grpSpPr>
            <a:xfrm>
              <a:off x="0" y="0"/>
              <a:ext cx="4134814" cy="4134814"/>
              <a:chOff x="0" y="0"/>
              <a:chExt cx="14400530" cy="14400530"/>
            </a:xfrm>
          </p:grpSpPr>
          <p:sp>
            <p:nvSpPr>
              <p:cNvPr id="5" name="Freeform 5"/>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48CFAE"/>
              </a:solidFill>
            </p:spPr>
          </p:sp>
        </p:grpSp>
        <p:grpSp>
          <p:nvGrpSpPr>
            <p:cNvPr id="6" name="Group 6"/>
            <p:cNvGrpSpPr/>
            <p:nvPr/>
          </p:nvGrpSpPr>
          <p:grpSpPr>
            <a:xfrm>
              <a:off x="507469" y="578664"/>
              <a:ext cx="3109576" cy="310957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800"/>
                  </a:lnSpc>
                </a:pPr>
                <a:endParaRPr/>
              </a:p>
            </p:txBody>
          </p:sp>
        </p:grpSp>
      </p:grpSp>
      <p:grpSp>
        <p:nvGrpSpPr>
          <p:cNvPr id="9" name="Group 9"/>
          <p:cNvGrpSpPr/>
          <p:nvPr/>
        </p:nvGrpSpPr>
        <p:grpSpPr>
          <a:xfrm rot="-9419300">
            <a:off x="9370918" y="2993932"/>
            <a:ext cx="3101111" cy="3101111"/>
            <a:chOff x="0" y="0"/>
            <a:chExt cx="4134814" cy="4134814"/>
          </a:xfrm>
        </p:grpSpPr>
        <p:grpSp>
          <p:nvGrpSpPr>
            <p:cNvPr id="10" name="Group 10"/>
            <p:cNvGrpSpPr>
              <a:grpSpLocks noChangeAspect="1"/>
            </p:cNvGrpSpPr>
            <p:nvPr/>
          </p:nvGrpSpPr>
          <p:grpSpPr>
            <a:xfrm rot="5400000">
              <a:off x="0" y="0"/>
              <a:ext cx="4134814" cy="4134814"/>
              <a:chOff x="0" y="0"/>
              <a:chExt cx="14400530" cy="14400530"/>
            </a:xfrm>
          </p:grpSpPr>
          <p:sp>
            <p:nvSpPr>
              <p:cNvPr id="11" name="Freeform 11"/>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33326B"/>
              </a:solidFill>
            </p:spPr>
          </p:sp>
        </p:grpSp>
        <p:grpSp>
          <p:nvGrpSpPr>
            <p:cNvPr id="12" name="Group 12"/>
            <p:cNvGrpSpPr/>
            <p:nvPr/>
          </p:nvGrpSpPr>
          <p:grpSpPr>
            <a:xfrm>
              <a:off x="479822" y="572443"/>
              <a:ext cx="3115797" cy="3115797"/>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2800"/>
                  </a:lnSpc>
                </a:pPr>
                <a:endParaRPr/>
              </a:p>
            </p:txBody>
          </p:sp>
        </p:grpSp>
      </p:grpSp>
      <p:grpSp>
        <p:nvGrpSpPr>
          <p:cNvPr id="15" name="Group 15"/>
          <p:cNvGrpSpPr/>
          <p:nvPr/>
        </p:nvGrpSpPr>
        <p:grpSpPr>
          <a:xfrm rot="-3302651">
            <a:off x="9370918" y="6257852"/>
            <a:ext cx="3101111" cy="3101111"/>
            <a:chOff x="0" y="0"/>
            <a:chExt cx="4134814" cy="4134814"/>
          </a:xfrm>
        </p:grpSpPr>
        <p:grpSp>
          <p:nvGrpSpPr>
            <p:cNvPr id="16" name="Group 16"/>
            <p:cNvGrpSpPr>
              <a:grpSpLocks noChangeAspect="1"/>
            </p:cNvGrpSpPr>
            <p:nvPr/>
          </p:nvGrpSpPr>
          <p:grpSpPr>
            <a:xfrm rot="-10800000">
              <a:off x="0" y="0"/>
              <a:ext cx="4134814" cy="4134814"/>
              <a:chOff x="0" y="0"/>
              <a:chExt cx="14400530" cy="14400530"/>
            </a:xfrm>
          </p:grpSpPr>
          <p:sp>
            <p:nvSpPr>
              <p:cNvPr id="17" name="Freeform 17"/>
              <p:cNvSpPr/>
              <p:nvPr/>
            </p:nvSpPr>
            <p:spPr>
              <a:xfrm>
                <a:off x="0" y="0"/>
                <a:ext cx="14399261" cy="14399261"/>
              </a:xfrm>
              <a:custGeom>
                <a:avLst/>
                <a:gdLst/>
                <a:ahLst/>
                <a:cxnLst/>
                <a:rect l="l" t="t" r="r" b="b"/>
                <a:pathLst>
                  <a:path w="14399261" h="14399261">
                    <a:moveTo>
                      <a:pt x="7199630" y="0"/>
                    </a:moveTo>
                    <a:cubicBezTo>
                      <a:pt x="3223260" y="0"/>
                      <a:pt x="0" y="3223260"/>
                      <a:pt x="0" y="7199630"/>
                    </a:cubicBezTo>
                    <a:cubicBezTo>
                      <a:pt x="0" y="11176001"/>
                      <a:pt x="3223260" y="14399261"/>
                      <a:pt x="7199630" y="14399261"/>
                    </a:cubicBezTo>
                    <a:lnTo>
                      <a:pt x="14399261" y="14399261"/>
                    </a:lnTo>
                    <a:lnTo>
                      <a:pt x="14399261" y="7199630"/>
                    </a:lnTo>
                    <a:cubicBezTo>
                      <a:pt x="14400530" y="3223260"/>
                      <a:pt x="11176000" y="0"/>
                      <a:pt x="7199630" y="0"/>
                    </a:cubicBezTo>
                    <a:close/>
                  </a:path>
                </a:pathLst>
              </a:custGeom>
              <a:solidFill>
                <a:srgbClr val="E8B96A"/>
              </a:solidFill>
            </p:spPr>
          </p:sp>
        </p:grpSp>
        <p:grpSp>
          <p:nvGrpSpPr>
            <p:cNvPr id="18" name="Group 18"/>
            <p:cNvGrpSpPr/>
            <p:nvPr/>
          </p:nvGrpSpPr>
          <p:grpSpPr>
            <a:xfrm>
              <a:off x="497407" y="497407"/>
              <a:ext cx="3140001" cy="314000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8F8F8"/>
              </a:solidFill>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2800"/>
                  </a:lnSpc>
                </a:pPr>
                <a:endParaRPr/>
              </a:p>
            </p:txBody>
          </p:sp>
        </p:grpSp>
      </p:grpSp>
      <p:sp>
        <p:nvSpPr>
          <p:cNvPr id="21" name="Freeform 21"/>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
        <p:nvSpPr>
          <p:cNvPr id="22" name="Freeform 22"/>
          <p:cNvSpPr/>
          <p:nvPr/>
        </p:nvSpPr>
        <p:spPr>
          <a:xfrm rot="319187" flipV="1">
            <a:off x="39684" y="6908342"/>
            <a:ext cx="2297508" cy="3662693"/>
          </a:xfrm>
          <a:custGeom>
            <a:avLst/>
            <a:gdLst/>
            <a:ahLst/>
            <a:cxnLst/>
            <a:rect l="l" t="t" r="r" b="b"/>
            <a:pathLst>
              <a:path w="2297508" h="3662693">
                <a:moveTo>
                  <a:pt x="0" y="3662694"/>
                </a:moveTo>
                <a:lnTo>
                  <a:pt x="2297507" y="3662694"/>
                </a:lnTo>
                <a:lnTo>
                  <a:pt x="2297507" y="0"/>
                </a:lnTo>
                <a:lnTo>
                  <a:pt x="0" y="0"/>
                </a:lnTo>
                <a:lnTo>
                  <a:pt x="0" y="3662694"/>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Freeform 23"/>
          <p:cNvSpPr/>
          <p:nvPr/>
        </p:nvSpPr>
        <p:spPr>
          <a:xfrm flipV="1">
            <a:off x="16053620" y="-1041664"/>
            <a:ext cx="2297508" cy="3662693"/>
          </a:xfrm>
          <a:custGeom>
            <a:avLst/>
            <a:gdLst/>
            <a:ahLst/>
            <a:cxnLst/>
            <a:rect l="l" t="t" r="r" b="b"/>
            <a:pathLst>
              <a:path w="2297508" h="3662693">
                <a:moveTo>
                  <a:pt x="0" y="3662693"/>
                </a:moveTo>
                <a:lnTo>
                  <a:pt x="2297508" y="3662693"/>
                </a:lnTo>
                <a:lnTo>
                  <a:pt x="2297508" y="0"/>
                </a:lnTo>
                <a:lnTo>
                  <a:pt x="0" y="0"/>
                </a:lnTo>
                <a:lnTo>
                  <a:pt x="0" y="3662693"/>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24" name="Group 24"/>
          <p:cNvGrpSpPr/>
          <p:nvPr/>
        </p:nvGrpSpPr>
        <p:grpSpPr>
          <a:xfrm rot="-8964633">
            <a:off x="-2324909" y="6131626"/>
            <a:ext cx="3424735" cy="3716024"/>
            <a:chOff x="0" y="0"/>
            <a:chExt cx="669846" cy="726820"/>
          </a:xfrm>
        </p:grpSpPr>
        <p:sp>
          <p:nvSpPr>
            <p:cNvPr id="25" name="Freeform 25"/>
            <p:cNvSpPr/>
            <p:nvPr/>
          </p:nvSpPr>
          <p:spPr>
            <a:xfrm>
              <a:off x="0" y="0"/>
              <a:ext cx="669846" cy="726820"/>
            </a:xfrm>
            <a:custGeom>
              <a:avLst/>
              <a:gdLst/>
              <a:ahLst/>
              <a:cxnLst/>
              <a:rect l="l" t="t" r="r" b="b"/>
              <a:pathLst>
                <a:path w="669846" h="726820">
                  <a:moveTo>
                    <a:pt x="669846" y="726820"/>
                  </a:moveTo>
                  <a:lnTo>
                    <a:pt x="0" y="726820"/>
                  </a:lnTo>
                  <a:lnTo>
                    <a:pt x="0" y="0"/>
                  </a:lnTo>
                  <a:lnTo>
                    <a:pt x="669846" y="726820"/>
                  </a:lnTo>
                  <a:close/>
                </a:path>
              </a:pathLst>
            </a:custGeom>
            <a:solidFill>
              <a:srgbClr val="E8B96A"/>
            </a:solidFill>
          </p:spPr>
        </p:sp>
        <p:sp>
          <p:nvSpPr>
            <p:cNvPr id="26" name="TextBox 26"/>
            <p:cNvSpPr txBox="1"/>
            <p:nvPr/>
          </p:nvSpPr>
          <p:spPr>
            <a:xfrm>
              <a:off x="0" y="315785"/>
              <a:ext cx="334923" cy="409488"/>
            </a:xfrm>
            <a:prstGeom prst="rect">
              <a:avLst/>
            </a:prstGeom>
          </p:spPr>
          <p:txBody>
            <a:bodyPr lIns="50800" tIns="50800" rIns="50800" bIns="50800" rtlCol="0" anchor="ctr"/>
            <a:lstStyle/>
            <a:p>
              <a:pPr algn="ctr">
                <a:lnSpc>
                  <a:spcPts val="2800"/>
                </a:lnSpc>
              </a:pPr>
              <a:endParaRPr/>
            </a:p>
          </p:txBody>
        </p:sp>
      </p:grpSp>
      <p:sp>
        <p:nvSpPr>
          <p:cNvPr id="27" name="TextBox 27"/>
          <p:cNvSpPr txBox="1"/>
          <p:nvPr/>
        </p:nvSpPr>
        <p:spPr>
          <a:xfrm>
            <a:off x="3659889" y="1181100"/>
            <a:ext cx="11195139" cy="1280261"/>
          </a:xfrm>
          <a:prstGeom prst="rect">
            <a:avLst/>
          </a:prstGeom>
        </p:spPr>
        <p:txBody>
          <a:bodyPr lIns="0" tIns="0" rIns="0" bIns="0" rtlCol="0" anchor="t">
            <a:spAutoFit/>
          </a:bodyPr>
          <a:lstStyle/>
          <a:p>
            <a:pPr algn="ctr">
              <a:lnSpc>
                <a:spcPts val="9729"/>
              </a:lnSpc>
            </a:pPr>
            <a:r>
              <a:rPr lang="en-US" sz="9445" b="1" spc="302">
                <a:solidFill>
                  <a:srgbClr val="01003B"/>
                </a:solidFill>
                <a:latin typeface="Be Vietnam Ultra-Bold"/>
                <a:ea typeface="Be Vietnam Ultra-Bold"/>
                <a:cs typeface="Be Vietnam Ultra-Bold"/>
                <a:sym typeface="Be Vietnam Ultra-Bold"/>
              </a:rPr>
              <a:t>CONCLUSION</a:t>
            </a:r>
          </a:p>
        </p:txBody>
      </p:sp>
      <p:sp>
        <p:nvSpPr>
          <p:cNvPr id="28" name="TextBox 28"/>
          <p:cNvSpPr txBox="1"/>
          <p:nvPr/>
        </p:nvSpPr>
        <p:spPr>
          <a:xfrm>
            <a:off x="2202101" y="2684789"/>
            <a:ext cx="3358950" cy="1057275"/>
          </a:xfrm>
          <a:prstGeom prst="rect">
            <a:avLst/>
          </a:prstGeom>
        </p:spPr>
        <p:txBody>
          <a:bodyPr lIns="0" tIns="0" rIns="0" bIns="0" rtlCol="0" anchor="t">
            <a:spAutoFit/>
          </a:bodyPr>
          <a:lstStyle/>
          <a:p>
            <a:pPr algn="l">
              <a:lnSpc>
                <a:spcPts val="4200"/>
              </a:lnSpc>
              <a:spcBef>
                <a:spcPct val="0"/>
              </a:spcBef>
            </a:pPr>
            <a:r>
              <a:rPr lang="en-US" sz="3000" b="1" spc="-69">
                <a:solidFill>
                  <a:srgbClr val="01003B"/>
                </a:solidFill>
                <a:latin typeface="Be Vietnam Ultra-Bold"/>
                <a:ea typeface="Be Vietnam Ultra-Bold"/>
                <a:cs typeface="Be Vietnam Ultra-Bold"/>
                <a:sym typeface="Be Vietnam Ultra-Bold"/>
              </a:rPr>
              <a:t>6.1 Achievements Summary</a:t>
            </a:r>
          </a:p>
        </p:txBody>
      </p:sp>
      <p:sp>
        <p:nvSpPr>
          <p:cNvPr id="29" name="TextBox 29"/>
          <p:cNvSpPr txBox="1"/>
          <p:nvPr/>
        </p:nvSpPr>
        <p:spPr>
          <a:xfrm>
            <a:off x="13444420" y="3180089"/>
            <a:ext cx="3737965" cy="523875"/>
          </a:xfrm>
          <a:prstGeom prst="rect">
            <a:avLst/>
          </a:prstGeom>
        </p:spPr>
        <p:txBody>
          <a:bodyPr lIns="0" tIns="0" rIns="0" bIns="0" rtlCol="0" anchor="t">
            <a:spAutoFit/>
          </a:bodyPr>
          <a:lstStyle/>
          <a:p>
            <a:pPr algn="l">
              <a:lnSpc>
                <a:spcPts val="4200"/>
              </a:lnSpc>
              <a:spcBef>
                <a:spcPct val="0"/>
              </a:spcBef>
            </a:pPr>
            <a:r>
              <a:rPr lang="en-US" sz="3000" b="1" spc="-69">
                <a:solidFill>
                  <a:srgbClr val="01003B"/>
                </a:solidFill>
                <a:latin typeface="Be Vietnam Ultra-Bold"/>
                <a:ea typeface="Be Vietnam Ultra-Bold"/>
                <a:cs typeface="Be Vietnam Ultra-Bold"/>
                <a:sym typeface="Be Vietnam Ultra-Bold"/>
              </a:rPr>
              <a:t>6.2 Lessons Learned</a:t>
            </a:r>
          </a:p>
        </p:txBody>
      </p:sp>
      <p:sp>
        <p:nvSpPr>
          <p:cNvPr id="30" name="TextBox 30"/>
          <p:cNvSpPr txBox="1"/>
          <p:nvPr/>
        </p:nvSpPr>
        <p:spPr>
          <a:xfrm>
            <a:off x="5214728" y="6772792"/>
            <a:ext cx="3673434" cy="523875"/>
          </a:xfrm>
          <a:prstGeom prst="rect">
            <a:avLst/>
          </a:prstGeom>
        </p:spPr>
        <p:txBody>
          <a:bodyPr lIns="0" tIns="0" rIns="0" bIns="0" rtlCol="0" anchor="t">
            <a:spAutoFit/>
          </a:bodyPr>
          <a:lstStyle/>
          <a:p>
            <a:pPr algn="l">
              <a:lnSpc>
                <a:spcPts val="4200"/>
              </a:lnSpc>
              <a:spcBef>
                <a:spcPct val="0"/>
              </a:spcBef>
            </a:pPr>
            <a:r>
              <a:rPr lang="en-US" sz="3000" b="1" spc="-69">
                <a:solidFill>
                  <a:srgbClr val="01003B"/>
                </a:solidFill>
                <a:latin typeface="Be Vietnam Ultra-Bold"/>
                <a:ea typeface="Be Vietnam Ultra-Bold"/>
                <a:cs typeface="Be Vietnam Ultra-Bold"/>
                <a:sym typeface="Be Vietnam Ultra-Bold"/>
              </a:rPr>
              <a:t>6.3 Abstract</a:t>
            </a:r>
          </a:p>
        </p:txBody>
      </p:sp>
      <p:sp>
        <p:nvSpPr>
          <p:cNvPr id="31" name="TextBox 31"/>
          <p:cNvSpPr txBox="1"/>
          <p:nvPr/>
        </p:nvSpPr>
        <p:spPr>
          <a:xfrm>
            <a:off x="2130604" y="3875414"/>
            <a:ext cx="3358950" cy="2592578"/>
          </a:xfrm>
          <a:prstGeom prst="rect">
            <a:avLst/>
          </a:prstGeom>
        </p:spPr>
        <p:txBody>
          <a:bodyPr lIns="0" tIns="0" rIns="0" bIns="0" rtlCol="0" anchor="t">
            <a:spAutoFit/>
          </a:bodyPr>
          <a:lstStyle/>
          <a:p>
            <a:pPr algn="l">
              <a:lnSpc>
                <a:spcPts val="2925"/>
              </a:lnSpc>
            </a:pPr>
            <a:r>
              <a:rPr lang="en-US" sz="2199">
                <a:solidFill>
                  <a:srgbClr val="01003B"/>
                </a:solidFill>
                <a:latin typeface="Be Vietnam"/>
                <a:ea typeface="Be Vietnam"/>
                <a:cs typeface="Be Vietnam"/>
                <a:sym typeface="Be Vietnam"/>
              </a:rPr>
              <a:t>Developed a safe conversation program.The MITM assault was successfully stopped.DH + AES + RSA layered cryptography was put into practice. </a:t>
            </a:r>
          </a:p>
        </p:txBody>
      </p:sp>
      <p:sp>
        <p:nvSpPr>
          <p:cNvPr id="32" name="TextBox 32"/>
          <p:cNvSpPr txBox="1"/>
          <p:nvPr/>
        </p:nvSpPr>
        <p:spPr>
          <a:xfrm>
            <a:off x="13444420" y="3875414"/>
            <a:ext cx="3737965" cy="2964053"/>
          </a:xfrm>
          <a:prstGeom prst="rect">
            <a:avLst/>
          </a:prstGeom>
        </p:spPr>
        <p:txBody>
          <a:bodyPr lIns="0" tIns="0" rIns="0" bIns="0" rtlCol="0" anchor="t">
            <a:spAutoFit/>
          </a:bodyPr>
          <a:lstStyle/>
          <a:p>
            <a:pPr algn="l">
              <a:lnSpc>
                <a:spcPts val="2925"/>
              </a:lnSpc>
            </a:pPr>
            <a:r>
              <a:rPr lang="en-US" sz="2199">
                <a:solidFill>
                  <a:srgbClr val="01003B"/>
                </a:solidFill>
                <a:latin typeface="Be Vietnam"/>
                <a:ea typeface="Be Vietnam"/>
                <a:cs typeface="Be Vietnam"/>
                <a:sym typeface="Be Vietnam"/>
              </a:rPr>
              <a:t>Big mistakes are caused by small protocol subtleties (JSON order).  Precision is necessary for debugging cryptographic code.  Appropriate implementation is essential for really secure systems. </a:t>
            </a:r>
          </a:p>
        </p:txBody>
      </p:sp>
      <p:sp>
        <p:nvSpPr>
          <p:cNvPr id="33" name="TextBox 33"/>
          <p:cNvSpPr txBox="1"/>
          <p:nvPr/>
        </p:nvSpPr>
        <p:spPr>
          <a:xfrm>
            <a:off x="5214728" y="7310137"/>
            <a:ext cx="3332278" cy="2221103"/>
          </a:xfrm>
          <a:prstGeom prst="rect">
            <a:avLst/>
          </a:prstGeom>
        </p:spPr>
        <p:txBody>
          <a:bodyPr lIns="0" tIns="0" rIns="0" bIns="0" rtlCol="0" anchor="t">
            <a:spAutoFit/>
          </a:bodyPr>
          <a:lstStyle/>
          <a:p>
            <a:pPr algn="l">
              <a:lnSpc>
                <a:spcPts val="2925"/>
              </a:lnSpc>
            </a:pPr>
            <a:r>
              <a:rPr lang="en-US" sz="2199">
                <a:solidFill>
                  <a:srgbClr val="01003B"/>
                </a:solidFill>
                <a:latin typeface="Be Vietnam"/>
                <a:ea typeface="Be Vietnam"/>
                <a:cs typeface="Be Vietnam"/>
                <a:sym typeface="Be Vietnam"/>
              </a:rPr>
              <a:t> Without authentication, DH is susceptible. • Key exchange is protected by RSA signatures. • During testing, the system resisted MITM.</a:t>
            </a:r>
          </a:p>
        </p:txBody>
      </p:sp>
      <p:grpSp>
        <p:nvGrpSpPr>
          <p:cNvPr id="34" name="Group 34"/>
          <p:cNvGrpSpPr/>
          <p:nvPr/>
        </p:nvGrpSpPr>
        <p:grpSpPr>
          <a:xfrm rot="-8964633">
            <a:off x="13787891" y="-1122443"/>
            <a:ext cx="3424735" cy="3716024"/>
            <a:chOff x="0" y="0"/>
            <a:chExt cx="669846" cy="726820"/>
          </a:xfrm>
        </p:grpSpPr>
        <p:sp>
          <p:nvSpPr>
            <p:cNvPr id="35" name="Freeform 35"/>
            <p:cNvSpPr/>
            <p:nvPr/>
          </p:nvSpPr>
          <p:spPr>
            <a:xfrm>
              <a:off x="0" y="0"/>
              <a:ext cx="669846" cy="726820"/>
            </a:xfrm>
            <a:custGeom>
              <a:avLst/>
              <a:gdLst/>
              <a:ahLst/>
              <a:cxnLst/>
              <a:rect l="l" t="t" r="r" b="b"/>
              <a:pathLst>
                <a:path w="669846" h="726820">
                  <a:moveTo>
                    <a:pt x="669846" y="726820"/>
                  </a:moveTo>
                  <a:lnTo>
                    <a:pt x="0" y="726820"/>
                  </a:lnTo>
                  <a:lnTo>
                    <a:pt x="0" y="0"/>
                  </a:lnTo>
                  <a:lnTo>
                    <a:pt x="669846" y="726820"/>
                  </a:lnTo>
                  <a:close/>
                </a:path>
              </a:pathLst>
            </a:custGeom>
            <a:solidFill>
              <a:srgbClr val="E8B96A"/>
            </a:solidFill>
          </p:spPr>
        </p:sp>
        <p:sp>
          <p:nvSpPr>
            <p:cNvPr id="36" name="TextBox 36"/>
            <p:cNvSpPr txBox="1"/>
            <p:nvPr/>
          </p:nvSpPr>
          <p:spPr>
            <a:xfrm>
              <a:off x="0" y="315785"/>
              <a:ext cx="334923" cy="409488"/>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4394399" y="236160"/>
            <a:ext cx="9499202" cy="1140040"/>
            <a:chOff x="0" y="0"/>
            <a:chExt cx="2459354" cy="295158"/>
          </a:xfrm>
        </p:grpSpPr>
        <p:sp>
          <p:nvSpPr>
            <p:cNvPr id="4" name="Freeform 4"/>
            <p:cNvSpPr/>
            <p:nvPr/>
          </p:nvSpPr>
          <p:spPr>
            <a:xfrm>
              <a:off x="0" y="0"/>
              <a:ext cx="2459354" cy="295158"/>
            </a:xfrm>
            <a:custGeom>
              <a:avLst/>
              <a:gdLst/>
              <a:ahLst/>
              <a:cxnLst/>
              <a:rect l="l" t="t" r="r" b="b"/>
              <a:pathLst>
                <a:path w="2459354" h="295158">
                  <a:moveTo>
                    <a:pt x="2256154" y="0"/>
                  </a:moveTo>
                  <a:cubicBezTo>
                    <a:pt x="2368378" y="0"/>
                    <a:pt x="2459354" y="66073"/>
                    <a:pt x="2459354" y="147579"/>
                  </a:cubicBezTo>
                  <a:cubicBezTo>
                    <a:pt x="2459354" y="229084"/>
                    <a:pt x="2368378" y="295158"/>
                    <a:pt x="2256154" y="295158"/>
                  </a:cubicBezTo>
                  <a:lnTo>
                    <a:pt x="203200" y="295158"/>
                  </a:lnTo>
                  <a:cubicBezTo>
                    <a:pt x="90976" y="295158"/>
                    <a:pt x="0" y="229084"/>
                    <a:pt x="0" y="147579"/>
                  </a:cubicBezTo>
                  <a:cubicBezTo>
                    <a:pt x="0" y="66073"/>
                    <a:pt x="90976" y="0"/>
                    <a:pt x="203200" y="0"/>
                  </a:cubicBezTo>
                  <a:close/>
                </a:path>
              </a:pathLst>
            </a:custGeom>
            <a:solidFill>
              <a:srgbClr val="000000">
                <a:alpha val="0"/>
              </a:srgbClr>
            </a:solidFill>
            <a:ln w="104775" cap="sq">
              <a:solidFill>
                <a:srgbClr val="000000"/>
              </a:solidFill>
              <a:prstDash val="solid"/>
              <a:miter/>
            </a:ln>
          </p:spPr>
        </p:sp>
        <p:sp>
          <p:nvSpPr>
            <p:cNvPr id="5" name="TextBox 5"/>
            <p:cNvSpPr txBox="1"/>
            <p:nvPr/>
          </p:nvSpPr>
          <p:spPr>
            <a:xfrm>
              <a:off x="0" y="-38100"/>
              <a:ext cx="2459354" cy="333258"/>
            </a:xfrm>
            <a:prstGeom prst="rect">
              <a:avLst/>
            </a:prstGeom>
          </p:spPr>
          <p:txBody>
            <a:bodyPr lIns="50800" tIns="50800" rIns="50800" bIns="50800" rtlCol="0" anchor="ctr"/>
            <a:lstStyle/>
            <a:p>
              <a:pPr algn="ctr">
                <a:lnSpc>
                  <a:spcPts val="2940"/>
                </a:lnSpc>
              </a:pPr>
              <a:endParaRPr/>
            </a:p>
          </p:txBody>
        </p:sp>
      </p:grpSp>
      <p:sp>
        <p:nvSpPr>
          <p:cNvPr id="6" name="TextBox 6"/>
          <p:cNvSpPr txBox="1"/>
          <p:nvPr/>
        </p:nvSpPr>
        <p:spPr>
          <a:xfrm>
            <a:off x="4009586" y="266197"/>
            <a:ext cx="9463275" cy="968781"/>
          </a:xfrm>
          <a:prstGeom prst="rect">
            <a:avLst/>
          </a:prstGeom>
        </p:spPr>
        <p:txBody>
          <a:bodyPr lIns="0" tIns="0" rIns="0" bIns="0" rtlCol="0" anchor="t">
            <a:spAutoFit/>
          </a:bodyPr>
          <a:lstStyle/>
          <a:p>
            <a:pPr algn="ctr">
              <a:lnSpc>
                <a:spcPts val="7952"/>
              </a:lnSpc>
              <a:spcBef>
                <a:spcPct val="0"/>
              </a:spcBef>
            </a:pPr>
            <a:r>
              <a:rPr lang="en-US" sz="5680" b="1">
                <a:solidFill>
                  <a:srgbClr val="01003B"/>
                </a:solidFill>
                <a:latin typeface="Be Vietnam Ultra-Bold"/>
                <a:ea typeface="Be Vietnam Ultra-Bold"/>
                <a:cs typeface="Be Vietnam Ultra-Bold"/>
                <a:sym typeface="Be Vietnam Ultra-Bold"/>
              </a:rPr>
              <a:t>REFERENCE</a:t>
            </a:r>
          </a:p>
        </p:txBody>
      </p:sp>
      <p:sp>
        <p:nvSpPr>
          <p:cNvPr id="7" name="TextBox 7"/>
          <p:cNvSpPr txBox="1"/>
          <p:nvPr/>
        </p:nvSpPr>
        <p:spPr>
          <a:xfrm>
            <a:off x="4578294" y="1663853"/>
            <a:ext cx="10878165" cy="9124572"/>
          </a:xfrm>
          <a:prstGeom prst="rect">
            <a:avLst/>
          </a:prstGeom>
        </p:spPr>
        <p:txBody>
          <a:bodyPr lIns="0" tIns="0" rIns="0" bIns="0" rtlCol="0" anchor="t">
            <a:spAutoFit/>
          </a:bodyPr>
          <a:lstStyle/>
          <a:p>
            <a:pPr algn="l">
              <a:lnSpc>
                <a:spcPts val="2360"/>
              </a:lnSpc>
            </a:pPr>
            <a:r>
              <a:rPr lang="en-US" sz="1475">
                <a:solidFill>
                  <a:srgbClr val="01003B"/>
                </a:solidFill>
                <a:latin typeface="Be Vietnam"/>
                <a:ea typeface="Be Vietnam"/>
                <a:cs typeface="Be Vietnam"/>
                <a:sym typeface="Be Vietnam"/>
              </a:rPr>
              <a:t>[1]“GeeksforGeeks,” GeeksforGeeks, 2025. </a:t>
            </a:r>
            <a:r>
              <a:rPr lang="en-US" sz="1475" u="sng">
                <a:solidFill>
                  <a:srgbClr val="01003B"/>
                </a:solidFill>
                <a:latin typeface="Be Vietnam"/>
                <a:ea typeface="Be Vietnam"/>
                <a:cs typeface="Be Vietnam"/>
                <a:sym typeface="Be Vietnam"/>
                <a:hlinkClick r:id="rId3" tooltip="https://www.google.com/url?q=https://www.geeksforgeeks.org/&amp;sa=U&amp;sqi=2&amp;ved=2ahUKEwjLjqqVgaSRAxUd_rsIHWuaHCAQFnoECCQQAQ&amp;usg=AOvVaw3L-dQySvfQ6DeMIJSnFAkl"/>
              </a:rPr>
              <a:t>https://www.google.com/url?q=https://www.geeksforgeeks.org/&amp;sa=U&amp;sqi=2&amp;ved=2ahUKEwjLjqqVgaSRAxUd_rsIHWuaHCAQFnoECCQQAQ&amp;usg=AOvVaw3L-dQySvfQ6DeMIJSnFAkl</a:t>
            </a:r>
            <a:r>
              <a:rPr lang="en-US" sz="1475">
                <a:solidFill>
                  <a:srgbClr val="01003B"/>
                </a:solidFill>
                <a:latin typeface="Be Vietnam"/>
                <a:ea typeface="Be Vietnam"/>
                <a:cs typeface="Be Vietnam"/>
                <a:sym typeface="Be Vietnam"/>
              </a:rPr>
              <a:t> (accessed Dec. 04, 2025).</a:t>
            </a:r>
          </a:p>
          <a:p>
            <a:pPr algn="l">
              <a:lnSpc>
                <a:spcPts val="2360"/>
              </a:lnSpc>
            </a:pPr>
            <a:r>
              <a:rPr lang="en-US" sz="1475">
                <a:solidFill>
                  <a:srgbClr val="01003B"/>
                </a:solidFill>
                <a:latin typeface="Be Vietnam"/>
                <a:ea typeface="Be Vietnam"/>
                <a:cs typeface="Be Vietnam"/>
                <a:sym typeface="Be Vietnam"/>
              </a:rPr>
              <a:t> ‌           [2]W. Shen, Y. Cheng, B. Yin, K. Liu, and X. Cao, “Diffie-Hellman in the Air: A Link Layer Approach for In-Band Wireless Pairing,” </a:t>
            </a:r>
            <a:r>
              <a:rPr lang="en-US" sz="1475" u="sng">
                <a:solidFill>
                  <a:srgbClr val="01003B"/>
                </a:solidFill>
                <a:latin typeface="Be Vietnam"/>
                <a:ea typeface="Be Vietnam"/>
                <a:cs typeface="Be Vietnam"/>
                <a:sym typeface="Be Vietnam"/>
                <a:hlinkClick r:id="rId4" tooltip="http://arxiv.org"/>
              </a:rPr>
              <a:t>arXiv.org</a:t>
            </a:r>
            <a:r>
              <a:rPr lang="en-US" sz="1475">
                <a:solidFill>
                  <a:srgbClr val="01003B"/>
                </a:solidFill>
                <a:latin typeface="Be Vietnam"/>
                <a:ea typeface="Be Vietnam"/>
                <a:cs typeface="Be Vietnam"/>
                <a:sym typeface="Be Vietnam"/>
              </a:rPr>
              <a:t>, 2019. </a:t>
            </a:r>
            <a:r>
              <a:rPr lang="en-US" sz="1475" u="sng">
                <a:solidFill>
                  <a:srgbClr val="01003B"/>
                </a:solidFill>
                <a:latin typeface="Be Vietnam"/>
                <a:ea typeface="Be Vietnam"/>
                <a:cs typeface="Be Vietnam"/>
                <a:sym typeface="Be Vietnam"/>
                <a:hlinkClick r:id="rId5" tooltip="https://www.google.com/url?q=https://arxiv.org/abs/1901.09520&amp;sa=U&amp;sqi=2&amp;ved=2ahUKEwjI7u_MgaSRAxVLOPsDHVhoOJYQFnoECCcQAQ&amp;usg=AOvVaw2uPQYZ9RCWoRUB0FqwXHTa"/>
              </a:rPr>
              <a:t>https://www.google.com/url?q=https://arxiv.org/abs/1901.09520&amp;sa=U&amp;sqi=2&amp;ved=2ahUKEwjI7u_MgaSRAxVLOPsDHVhoOJYQFnoECCcQAQ&amp;usg=AOvVaw2uPQYZ9RCWoRUB0FqwXHTa</a:t>
            </a:r>
            <a:r>
              <a:rPr lang="en-US" sz="1475">
                <a:solidFill>
                  <a:srgbClr val="01003B"/>
                </a:solidFill>
                <a:latin typeface="Be Vietnam"/>
                <a:ea typeface="Be Vietnam"/>
                <a:cs typeface="Be Vietnam"/>
                <a:sym typeface="Be Vietnam"/>
              </a:rPr>
              <a:t> (accessed Dec. 04, 2025).</a:t>
            </a:r>
          </a:p>
          <a:p>
            <a:pPr algn="l">
              <a:lnSpc>
                <a:spcPts val="2360"/>
              </a:lnSpc>
            </a:pPr>
            <a:r>
              <a:rPr lang="en-US" sz="1475">
                <a:solidFill>
                  <a:srgbClr val="01003B"/>
                </a:solidFill>
                <a:latin typeface="Be Vietnam"/>
                <a:ea typeface="Be Vietnam"/>
                <a:cs typeface="Be Vietnam"/>
                <a:sym typeface="Be Vietnam"/>
              </a:rPr>
              <a:t> ‌</a:t>
            </a:r>
          </a:p>
          <a:p>
            <a:pPr algn="l">
              <a:lnSpc>
                <a:spcPts val="2360"/>
              </a:lnSpc>
            </a:pPr>
            <a:r>
              <a:rPr lang="en-US" sz="1475">
                <a:solidFill>
                  <a:srgbClr val="01003B"/>
                </a:solidFill>
                <a:latin typeface="Be Vietnam"/>
                <a:ea typeface="Be Vietnam"/>
                <a:cs typeface="Be Vietnam"/>
                <a:sym typeface="Be Vietnam"/>
              </a:rPr>
              <a:t> [3]S. Devi and R. Makani, “Generation of N-party Man-In-Middle Attack for Diffie-Hellman Key Exchange Protocol: A Review.” Accessed: Dec. 04, 2025. [Online]. Available: </a:t>
            </a:r>
            <a:r>
              <a:rPr lang="en-US" sz="1475" u="sng">
                <a:solidFill>
                  <a:srgbClr val="01003B"/>
                </a:solidFill>
                <a:latin typeface="Be Vietnam"/>
                <a:ea typeface="Be Vietnam"/>
                <a:cs typeface="Be Vietnam"/>
                <a:sym typeface="Be Vietnam"/>
                <a:hlinkClick r:id="rId6" tooltip="https://www.ijcsit.com/~ijcsitco/docs/Volume%206/vol6issue05/ijcsit2015060526.pdf"/>
              </a:rPr>
              <a:t>https://www.ijcsit.com/~ijcsitco/docs/Volume%206/vol6issue05/ijcsit2015060526.pdf</a:t>
            </a:r>
          </a:p>
          <a:p>
            <a:pPr algn="l">
              <a:lnSpc>
                <a:spcPts val="2360"/>
              </a:lnSpc>
            </a:pPr>
            <a:r>
              <a:rPr lang="en-US" sz="1475">
                <a:solidFill>
                  <a:srgbClr val="01003B"/>
                </a:solidFill>
                <a:latin typeface="Be Vietnam"/>
                <a:ea typeface="Be Vietnam"/>
                <a:cs typeface="Be Vietnam"/>
                <a:sym typeface="Be Vietnam"/>
              </a:rPr>
              <a:t> ‌</a:t>
            </a:r>
          </a:p>
          <a:p>
            <a:pPr algn="l">
              <a:lnSpc>
                <a:spcPts val="2360"/>
              </a:lnSpc>
            </a:pPr>
            <a:endParaRPr lang="en-US" sz="1475">
              <a:solidFill>
                <a:srgbClr val="01003B"/>
              </a:solidFill>
              <a:latin typeface="Be Vietnam"/>
              <a:ea typeface="Be Vietnam"/>
              <a:cs typeface="Be Vietnam"/>
              <a:sym typeface="Be Vietnam"/>
            </a:endParaRPr>
          </a:p>
          <a:p>
            <a:pPr algn="l">
              <a:lnSpc>
                <a:spcPts val="2360"/>
              </a:lnSpc>
            </a:pPr>
            <a:r>
              <a:rPr lang="en-US" sz="1475">
                <a:solidFill>
                  <a:srgbClr val="01003B"/>
                </a:solidFill>
                <a:latin typeface="Be Vietnam"/>
                <a:ea typeface="Be Vietnam"/>
                <a:cs typeface="Be Vietnam"/>
                <a:sym typeface="Be Vietnam"/>
              </a:rPr>
              <a:t> [4]“Securing Text Files: A Comprehensive Study on AES and Diffie-Hellman Encryption,” </a:t>
            </a:r>
            <a:r>
              <a:rPr lang="en-US" sz="1475" u="sng">
                <a:solidFill>
                  <a:srgbClr val="01003B"/>
                </a:solidFill>
                <a:latin typeface="Be Vietnam"/>
                <a:ea typeface="Be Vietnam"/>
                <a:cs typeface="Be Vietnam"/>
                <a:sym typeface="Be Vietnam"/>
                <a:hlinkClick r:id="rId7" tooltip="http://ijraset.com"/>
              </a:rPr>
              <a:t>Ijraset.com</a:t>
            </a:r>
            <a:r>
              <a:rPr lang="en-US" sz="1475">
                <a:solidFill>
                  <a:srgbClr val="01003B"/>
                </a:solidFill>
                <a:latin typeface="Be Vietnam"/>
                <a:ea typeface="Be Vietnam"/>
                <a:cs typeface="Be Vietnam"/>
                <a:sym typeface="Be Vietnam"/>
              </a:rPr>
              <a:t>, 2024. </a:t>
            </a:r>
            <a:r>
              <a:rPr lang="en-US" sz="1475" u="sng">
                <a:solidFill>
                  <a:srgbClr val="01003B"/>
                </a:solidFill>
                <a:latin typeface="Be Vietnam"/>
                <a:ea typeface="Be Vietnam"/>
                <a:cs typeface="Be Vietnam"/>
                <a:sym typeface="Be Vietnam"/>
                <a:hlinkClick r:id="rId8" tooltip="https://www.ijraset.com/research-paper/comprehensive-study-on-aes-and-diffie-hellman-encryption"/>
              </a:rPr>
              <a:t>https://www.ijraset.com/research-paper/comprehensive-study-on-aes-and-diffie-hellman-encryption</a:t>
            </a:r>
          </a:p>
          <a:p>
            <a:pPr algn="l">
              <a:lnSpc>
                <a:spcPts val="2360"/>
              </a:lnSpc>
            </a:pPr>
            <a:r>
              <a:rPr lang="en-US" sz="1475">
                <a:solidFill>
                  <a:srgbClr val="01003B"/>
                </a:solidFill>
                <a:latin typeface="Be Vietnam"/>
                <a:ea typeface="Be Vietnam"/>
                <a:cs typeface="Be Vietnam"/>
                <a:sym typeface="Be Vietnam"/>
              </a:rPr>
              <a:t> ‌</a:t>
            </a:r>
          </a:p>
          <a:p>
            <a:pPr algn="l">
              <a:lnSpc>
                <a:spcPts val="2360"/>
              </a:lnSpc>
            </a:pPr>
            <a:r>
              <a:rPr lang="en-US" sz="1475">
                <a:solidFill>
                  <a:srgbClr val="01003B"/>
                </a:solidFill>
                <a:latin typeface="Be Vietnam"/>
                <a:ea typeface="Be Vietnam"/>
                <a:cs typeface="Be Vietnam"/>
                <a:sym typeface="Be Vietnam"/>
              </a:rPr>
              <a:t> [5]Davidmenamm, “GitHub - Davidmenamm/Cyber_Security_Diffie_Hellman_Man_in_the_Middle_Attack: Diffie Hellman Algorithm implementation with man in the middle attack simulation.,” GitHub, 2025. </a:t>
            </a:r>
            <a:r>
              <a:rPr lang="en-US" sz="1475" u="sng">
                <a:solidFill>
                  <a:srgbClr val="01003B"/>
                </a:solidFill>
                <a:latin typeface="Be Vietnam"/>
                <a:ea typeface="Be Vietnam"/>
                <a:cs typeface="Be Vietnam"/>
                <a:sym typeface="Be Vietnam"/>
                <a:hlinkClick r:id="rId9" tooltip="https://github.com/Davidmenamm/Cyber_Security_Diffie_Hellman_Man_in_the_Middle_Attack"/>
              </a:rPr>
              <a:t>https://github.com/Davidmenamm/Cyber_Security_Diffie_Hellman_Man_in_the_Middle_Attack</a:t>
            </a:r>
            <a:r>
              <a:rPr lang="en-US" sz="1475">
                <a:solidFill>
                  <a:srgbClr val="01003B"/>
                </a:solidFill>
                <a:latin typeface="Be Vietnam"/>
                <a:ea typeface="Be Vietnam"/>
                <a:cs typeface="Be Vietnam"/>
                <a:sym typeface="Be Vietnam"/>
              </a:rPr>
              <a:t> (accessed Dec. 04, 2025).</a:t>
            </a:r>
          </a:p>
          <a:p>
            <a:pPr algn="l">
              <a:lnSpc>
                <a:spcPts val="2360"/>
              </a:lnSpc>
            </a:pPr>
            <a:r>
              <a:rPr lang="en-US" sz="1475">
                <a:solidFill>
                  <a:srgbClr val="01003B"/>
                </a:solidFill>
                <a:latin typeface="Be Vietnam"/>
                <a:ea typeface="Be Vietnam"/>
                <a:cs typeface="Be Vietnam"/>
                <a:sym typeface="Be Vietnam"/>
              </a:rPr>
              <a:t> ‌[6]jaybosamiya, “GitHub - jaybosamiya/DiffieHellman-ManInTheMiddle: Demonstrating a practical attack on the Diffie Hellman Key Exchange protocol, through breaking a secure chat system,” GitHub, 2025. </a:t>
            </a:r>
            <a:r>
              <a:rPr lang="en-US" sz="1475" u="sng">
                <a:solidFill>
                  <a:srgbClr val="01003B"/>
                </a:solidFill>
                <a:latin typeface="Be Vietnam"/>
                <a:ea typeface="Be Vietnam"/>
                <a:cs typeface="Be Vietnam"/>
                <a:sym typeface="Be Vietnam"/>
                <a:hlinkClick r:id="rId10" tooltip="https://github.com/jaybosamiya/DiffieHellman-ManInTheMiddle"/>
              </a:rPr>
              <a:t>https://github.com/jaybosamiya/DiffieHellman-ManInTheMiddle</a:t>
            </a:r>
            <a:r>
              <a:rPr lang="en-US" sz="1475">
                <a:solidFill>
                  <a:srgbClr val="01003B"/>
                </a:solidFill>
                <a:latin typeface="Be Vietnam"/>
                <a:ea typeface="Be Vietnam"/>
                <a:cs typeface="Be Vietnam"/>
                <a:sym typeface="Be Vietnam"/>
              </a:rPr>
              <a:t> (accessed Dec. 04, 2025).</a:t>
            </a:r>
          </a:p>
          <a:p>
            <a:pPr algn="l">
              <a:lnSpc>
                <a:spcPts val="2360"/>
              </a:lnSpc>
            </a:pPr>
            <a:r>
              <a:rPr lang="en-US" sz="1475">
                <a:solidFill>
                  <a:srgbClr val="01003B"/>
                </a:solidFill>
                <a:latin typeface="Be Vietnam"/>
                <a:ea typeface="Be Vietnam"/>
                <a:cs typeface="Be Vietnam"/>
                <a:sym typeface="Be Vietnam"/>
              </a:rPr>
              <a:t> ‌</a:t>
            </a:r>
          </a:p>
          <a:p>
            <a:pPr algn="l">
              <a:lnSpc>
                <a:spcPts val="2360"/>
              </a:lnSpc>
            </a:pPr>
            <a:r>
              <a:rPr lang="en-US" sz="1475">
                <a:solidFill>
                  <a:srgbClr val="01003B"/>
                </a:solidFill>
                <a:latin typeface="Be Vietnam"/>
                <a:ea typeface="Be Vietnam"/>
                <a:cs typeface="Be Vietnam"/>
                <a:sym typeface="Be Vietnam"/>
              </a:rPr>
              <a:t> [7]“Home,” </a:t>
            </a:r>
            <a:r>
              <a:rPr lang="en-US" sz="1475" u="sng">
                <a:solidFill>
                  <a:srgbClr val="01003B"/>
                </a:solidFill>
                <a:latin typeface="Be Vietnam"/>
                <a:ea typeface="Be Vietnam"/>
                <a:cs typeface="Be Vietnam"/>
                <a:sym typeface="Be Vietnam"/>
                <a:hlinkClick r:id="rId11" tooltip="http://openssl.org"/>
              </a:rPr>
              <a:t>Openssl.org</a:t>
            </a:r>
            <a:r>
              <a:rPr lang="en-US" sz="1475">
                <a:solidFill>
                  <a:srgbClr val="01003B"/>
                </a:solidFill>
                <a:latin typeface="Be Vietnam"/>
                <a:ea typeface="Be Vietnam"/>
                <a:cs typeface="Be Vietnam"/>
                <a:sym typeface="Be Vietnam"/>
              </a:rPr>
              <a:t>, 2024. </a:t>
            </a:r>
            <a:r>
              <a:rPr lang="en-US" sz="1475" u="sng">
                <a:solidFill>
                  <a:srgbClr val="01003B"/>
                </a:solidFill>
                <a:latin typeface="Be Vietnam"/>
                <a:ea typeface="Be Vietnam"/>
                <a:cs typeface="Be Vietnam"/>
                <a:sym typeface="Be Vietnam"/>
                <a:hlinkClick r:id="rId12" tooltip="https://openssl.org"/>
              </a:rPr>
              <a:t>https://openssl.org/</a:t>
            </a:r>
          </a:p>
          <a:p>
            <a:pPr algn="l">
              <a:lnSpc>
                <a:spcPts val="2360"/>
              </a:lnSpc>
            </a:pPr>
            <a:r>
              <a:rPr lang="en-US" sz="1475">
                <a:solidFill>
                  <a:srgbClr val="01003B"/>
                </a:solidFill>
                <a:latin typeface="Be Vietnam"/>
                <a:ea typeface="Be Vietnam"/>
                <a:cs typeface="Be Vietnam"/>
                <a:sym typeface="Be Vietnam"/>
              </a:rPr>
              <a:t> ‌</a:t>
            </a:r>
          </a:p>
          <a:p>
            <a:pPr algn="l">
              <a:lnSpc>
                <a:spcPts val="2360"/>
              </a:lnSpc>
            </a:pPr>
            <a:r>
              <a:rPr lang="en-US" sz="1475">
                <a:solidFill>
                  <a:srgbClr val="01003B"/>
                </a:solidFill>
                <a:latin typeface="Be Vietnam"/>
                <a:ea typeface="Be Vietnam"/>
                <a:cs typeface="Be Vietnam"/>
                <a:sym typeface="Be Vietnam"/>
              </a:rPr>
              <a:t> [8]Cryptography, “Welcome to pyca/cryptography — Cryptography 3.0.dev1 documentation,” </a:t>
            </a:r>
            <a:r>
              <a:rPr lang="en-US" sz="1475" u="sng">
                <a:solidFill>
                  <a:srgbClr val="01003B"/>
                </a:solidFill>
                <a:latin typeface="Be Vietnam"/>
                <a:ea typeface="Be Vietnam"/>
                <a:cs typeface="Be Vietnam"/>
                <a:sym typeface="Be Vietnam"/>
                <a:hlinkClick r:id="rId13" tooltip="http://cryptography.io"/>
              </a:rPr>
              <a:t>cryptography.io</a:t>
            </a:r>
            <a:r>
              <a:rPr lang="en-US" sz="1475">
                <a:solidFill>
                  <a:srgbClr val="01003B"/>
                </a:solidFill>
                <a:latin typeface="Be Vietnam"/>
                <a:ea typeface="Be Vietnam"/>
                <a:cs typeface="Be Vietnam"/>
                <a:sym typeface="Be Vietnam"/>
              </a:rPr>
              <a:t>. </a:t>
            </a:r>
            <a:r>
              <a:rPr lang="en-US" sz="1475" u="sng">
                <a:solidFill>
                  <a:srgbClr val="01003B"/>
                </a:solidFill>
                <a:latin typeface="Be Vietnam"/>
                <a:ea typeface="Be Vietnam"/>
                <a:cs typeface="Be Vietnam"/>
                <a:sym typeface="Be Vietnam"/>
                <a:hlinkClick r:id="rId14" tooltip="https://cryptography.io/en/latest/"/>
              </a:rPr>
              <a:t>https://cryptography.io/en/latest/</a:t>
            </a:r>
          </a:p>
          <a:p>
            <a:pPr algn="l">
              <a:lnSpc>
                <a:spcPts val="2360"/>
              </a:lnSpc>
            </a:pPr>
            <a:r>
              <a:rPr lang="en-US" sz="1475">
                <a:solidFill>
                  <a:srgbClr val="01003B"/>
                </a:solidFill>
                <a:latin typeface="Be Vietnam"/>
                <a:ea typeface="Be Vietnam"/>
                <a:cs typeface="Be Vietnam"/>
                <a:sym typeface="Be Vietnam"/>
              </a:rPr>
              <a:t> [9]H. Eijs, “pycryptodome: Cryptographic library for Python,” PyPI. </a:t>
            </a:r>
            <a:r>
              <a:rPr lang="en-US" sz="1475" u="sng">
                <a:solidFill>
                  <a:srgbClr val="01003B"/>
                </a:solidFill>
                <a:latin typeface="Be Vietnam"/>
                <a:ea typeface="Be Vietnam"/>
                <a:cs typeface="Be Vietnam"/>
                <a:sym typeface="Be Vietnam"/>
                <a:hlinkClick r:id="rId15" tooltip="https://pypi.org/project/pycryptodome/"/>
              </a:rPr>
              <a:t>https://pypi.org/project/pycryptodome/</a:t>
            </a:r>
          </a:p>
          <a:p>
            <a:pPr algn="l">
              <a:lnSpc>
                <a:spcPts val="2360"/>
              </a:lnSpc>
            </a:pPr>
            <a:endParaRPr lang="en-US" sz="1475" u="sng">
              <a:solidFill>
                <a:srgbClr val="01003B"/>
              </a:solidFill>
              <a:latin typeface="Be Vietnam"/>
              <a:ea typeface="Be Vietnam"/>
              <a:cs typeface="Be Vietnam"/>
              <a:sym typeface="Be Vietnam"/>
              <a:hlinkClick r:id="rId15" tooltip="https://pypi.org/project/pycryptodome/"/>
            </a:endParaRPr>
          </a:p>
          <a:p>
            <a:pPr algn="l">
              <a:lnSpc>
                <a:spcPts val="2360"/>
              </a:lnSpc>
            </a:pPr>
            <a:endParaRPr lang="en-US" sz="1475" u="sng">
              <a:solidFill>
                <a:srgbClr val="01003B"/>
              </a:solidFill>
              <a:latin typeface="Be Vietnam"/>
              <a:ea typeface="Be Vietnam"/>
              <a:cs typeface="Be Vietnam"/>
              <a:sym typeface="Be Vietnam"/>
              <a:hlinkClick r:id="rId15" tooltip="https://pypi.org/project/pycryptodome/"/>
            </a:endParaRPr>
          </a:p>
        </p:txBody>
      </p:sp>
      <p:sp>
        <p:nvSpPr>
          <p:cNvPr id="8" name="Freeform 8"/>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16"/>
            <a:stretch>
              <a:fillRect/>
            </a:stretch>
          </a:blipFill>
        </p:spPr>
      </p:sp>
      <p:grpSp>
        <p:nvGrpSpPr>
          <p:cNvPr id="9" name="Group 9"/>
          <p:cNvGrpSpPr/>
          <p:nvPr/>
        </p:nvGrpSpPr>
        <p:grpSpPr>
          <a:xfrm rot="2700000">
            <a:off x="-1857209" y="6695533"/>
            <a:ext cx="3895116" cy="3895116"/>
            <a:chOff x="0" y="0"/>
            <a:chExt cx="812800" cy="812800"/>
          </a:xfrm>
        </p:grpSpPr>
        <p:sp>
          <p:nvSpPr>
            <p:cNvPr id="10" name="Freeform 10"/>
            <p:cNvSpPr/>
            <p:nvPr/>
          </p:nvSpPr>
          <p:spPr>
            <a:xfrm>
              <a:off x="0" y="0"/>
              <a:ext cx="812800" cy="812800"/>
            </a:xfrm>
            <a:custGeom>
              <a:avLst/>
              <a:gdLst/>
              <a:ahLst/>
              <a:cxnLst/>
              <a:rect l="l" t="t" r="r" b="b"/>
              <a:pathLst>
                <a:path w="812800" h="812800">
                  <a:moveTo>
                    <a:pt x="27826" y="0"/>
                  </a:moveTo>
                  <a:lnTo>
                    <a:pt x="784974" y="0"/>
                  </a:lnTo>
                  <a:cubicBezTo>
                    <a:pt x="792354" y="0"/>
                    <a:pt x="799431" y="2932"/>
                    <a:pt x="804650" y="8150"/>
                  </a:cubicBezTo>
                  <a:cubicBezTo>
                    <a:pt x="809868" y="13369"/>
                    <a:pt x="812800" y="20446"/>
                    <a:pt x="812800" y="27826"/>
                  </a:cubicBezTo>
                  <a:lnTo>
                    <a:pt x="812800" y="784974"/>
                  </a:lnTo>
                  <a:cubicBezTo>
                    <a:pt x="812800" y="792354"/>
                    <a:pt x="809868" y="799431"/>
                    <a:pt x="804650" y="804650"/>
                  </a:cubicBezTo>
                  <a:cubicBezTo>
                    <a:pt x="799431" y="809868"/>
                    <a:pt x="792354" y="812800"/>
                    <a:pt x="784974" y="812800"/>
                  </a:cubicBezTo>
                  <a:lnTo>
                    <a:pt x="27826" y="812800"/>
                  </a:lnTo>
                  <a:cubicBezTo>
                    <a:pt x="20446" y="812800"/>
                    <a:pt x="13369" y="809868"/>
                    <a:pt x="8150" y="804650"/>
                  </a:cubicBezTo>
                  <a:cubicBezTo>
                    <a:pt x="2932" y="799431"/>
                    <a:pt x="0" y="792354"/>
                    <a:pt x="0" y="784974"/>
                  </a:cubicBezTo>
                  <a:lnTo>
                    <a:pt x="0" y="27826"/>
                  </a:lnTo>
                  <a:cubicBezTo>
                    <a:pt x="0" y="20446"/>
                    <a:pt x="2932" y="13369"/>
                    <a:pt x="8150" y="8150"/>
                  </a:cubicBezTo>
                  <a:cubicBezTo>
                    <a:pt x="13369" y="2932"/>
                    <a:pt x="20446" y="0"/>
                    <a:pt x="27826" y="0"/>
                  </a:cubicBezTo>
                  <a:close/>
                </a:path>
              </a:pathLst>
            </a:custGeom>
            <a:gradFill rotWithShape="1">
              <a:gsLst>
                <a:gs pos="0">
                  <a:srgbClr val="48CFAE">
                    <a:alpha val="100000"/>
                  </a:srgbClr>
                </a:gs>
                <a:gs pos="100000">
                  <a:srgbClr val="006D83">
                    <a:alpha val="100000"/>
                  </a:srgbClr>
                </a:gs>
              </a:gsLst>
              <a:lin ang="5400000"/>
            </a:gradFill>
          </p:spPr>
        </p:sp>
        <p:sp>
          <p:nvSpPr>
            <p:cNvPr id="11" name="TextBox 11"/>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2" name="Group 12"/>
          <p:cNvGrpSpPr/>
          <p:nvPr/>
        </p:nvGrpSpPr>
        <p:grpSpPr>
          <a:xfrm rot="8100000">
            <a:off x="-1855016" y="5638267"/>
            <a:ext cx="2388948" cy="2388948"/>
            <a:chOff x="0" y="0"/>
            <a:chExt cx="812800" cy="812800"/>
          </a:xfrm>
        </p:grpSpPr>
        <p:sp>
          <p:nvSpPr>
            <p:cNvPr id="13" name="Freeform 13"/>
            <p:cNvSpPr/>
            <p:nvPr/>
          </p:nvSpPr>
          <p:spPr>
            <a:xfrm>
              <a:off x="0" y="0"/>
              <a:ext cx="812800" cy="812800"/>
            </a:xfrm>
            <a:custGeom>
              <a:avLst/>
              <a:gdLst/>
              <a:ahLst/>
              <a:cxnLst/>
              <a:rect l="l" t="t" r="r" b="b"/>
              <a:pathLst>
                <a:path w="812800" h="812800">
                  <a:moveTo>
                    <a:pt x="45370" y="0"/>
                  </a:moveTo>
                  <a:lnTo>
                    <a:pt x="767430" y="0"/>
                  </a:lnTo>
                  <a:cubicBezTo>
                    <a:pt x="792487" y="0"/>
                    <a:pt x="812800" y="20313"/>
                    <a:pt x="812800" y="45370"/>
                  </a:cubicBezTo>
                  <a:lnTo>
                    <a:pt x="812800" y="767430"/>
                  </a:lnTo>
                  <a:cubicBezTo>
                    <a:pt x="812800" y="792487"/>
                    <a:pt x="792487" y="812800"/>
                    <a:pt x="767430" y="812800"/>
                  </a:cubicBezTo>
                  <a:lnTo>
                    <a:pt x="45370" y="812800"/>
                  </a:lnTo>
                  <a:cubicBezTo>
                    <a:pt x="20313" y="812800"/>
                    <a:pt x="0" y="792487"/>
                    <a:pt x="0" y="767430"/>
                  </a:cubicBezTo>
                  <a:lnTo>
                    <a:pt x="0" y="45370"/>
                  </a:lnTo>
                  <a:cubicBezTo>
                    <a:pt x="0" y="20313"/>
                    <a:pt x="20313" y="0"/>
                    <a:pt x="45370" y="0"/>
                  </a:cubicBezTo>
                  <a:close/>
                </a:path>
              </a:pathLst>
            </a:custGeom>
            <a:gradFill rotWithShape="1">
              <a:gsLst>
                <a:gs pos="0">
                  <a:srgbClr val="FFDE59">
                    <a:alpha val="100000"/>
                  </a:srgbClr>
                </a:gs>
                <a:gs pos="100000">
                  <a:srgbClr val="FF914D">
                    <a:alpha val="100000"/>
                  </a:srgbClr>
                </a:gs>
              </a:gsLst>
              <a:lin ang="0"/>
            </a:gra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5" name="Group 15"/>
          <p:cNvGrpSpPr/>
          <p:nvPr/>
        </p:nvGrpSpPr>
        <p:grpSpPr>
          <a:xfrm rot="2700000">
            <a:off x="379133" y="6137091"/>
            <a:ext cx="1386956" cy="1391301"/>
            <a:chOff x="0" y="0"/>
            <a:chExt cx="1280202" cy="1284213"/>
          </a:xfrm>
        </p:grpSpPr>
        <p:sp>
          <p:nvSpPr>
            <p:cNvPr id="16" name="Freeform 16"/>
            <p:cNvSpPr/>
            <p:nvPr/>
          </p:nvSpPr>
          <p:spPr>
            <a:xfrm>
              <a:off x="0" y="0"/>
              <a:ext cx="1280202" cy="1284213"/>
            </a:xfrm>
            <a:custGeom>
              <a:avLst/>
              <a:gdLst/>
              <a:ahLst/>
              <a:cxnLst/>
              <a:rect l="l" t="t" r="r" b="b"/>
              <a:pathLst>
                <a:path w="1280202" h="1284213">
                  <a:moveTo>
                    <a:pt x="78147" y="0"/>
                  </a:moveTo>
                  <a:lnTo>
                    <a:pt x="1202054" y="0"/>
                  </a:lnTo>
                  <a:cubicBezTo>
                    <a:pt x="1245214" y="0"/>
                    <a:pt x="1280202" y="34988"/>
                    <a:pt x="1280202" y="78147"/>
                  </a:cubicBezTo>
                  <a:lnTo>
                    <a:pt x="1280202" y="1206065"/>
                  </a:lnTo>
                  <a:cubicBezTo>
                    <a:pt x="1280202" y="1226791"/>
                    <a:pt x="1271968" y="1246668"/>
                    <a:pt x="1257313" y="1261324"/>
                  </a:cubicBezTo>
                  <a:cubicBezTo>
                    <a:pt x="1242657" y="1275979"/>
                    <a:pt x="1222780" y="1284213"/>
                    <a:pt x="1202054" y="1284213"/>
                  </a:cubicBezTo>
                  <a:lnTo>
                    <a:pt x="78147" y="1284213"/>
                  </a:lnTo>
                  <a:cubicBezTo>
                    <a:pt x="34988" y="1284213"/>
                    <a:pt x="0" y="1249225"/>
                    <a:pt x="0" y="1206065"/>
                  </a:cubicBezTo>
                  <a:lnTo>
                    <a:pt x="0" y="78147"/>
                  </a:lnTo>
                  <a:cubicBezTo>
                    <a:pt x="0" y="34988"/>
                    <a:pt x="34988" y="0"/>
                    <a:pt x="78147" y="0"/>
                  </a:cubicBezTo>
                  <a:close/>
                </a:path>
              </a:pathLst>
            </a:custGeom>
            <a:solidFill>
              <a:srgbClr val="33326B"/>
            </a:solidFill>
          </p:spPr>
        </p:sp>
        <p:sp>
          <p:nvSpPr>
            <p:cNvPr id="17" name="TextBox 17"/>
            <p:cNvSpPr txBox="1"/>
            <p:nvPr/>
          </p:nvSpPr>
          <p:spPr>
            <a:xfrm>
              <a:off x="0" y="-47625"/>
              <a:ext cx="1280202" cy="1331838"/>
            </a:xfrm>
            <a:prstGeom prst="rect">
              <a:avLst/>
            </a:prstGeom>
          </p:spPr>
          <p:txBody>
            <a:bodyPr lIns="50800" tIns="50800" rIns="50800" bIns="50800" rtlCol="0" anchor="ctr"/>
            <a:lstStyle/>
            <a:p>
              <a:pPr algn="ctr">
                <a:lnSpc>
                  <a:spcPts val="2800"/>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10800000">
            <a:off x="2735128" y="4221239"/>
            <a:ext cx="802034" cy="778031"/>
            <a:chOff x="0" y="0"/>
            <a:chExt cx="537407" cy="521324"/>
          </a:xfrm>
        </p:grpSpPr>
        <p:sp>
          <p:nvSpPr>
            <p:cNvPr id="4" name="Freeform 4"/>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5" name="TextBox 5"/>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sp>
        <p:nvSpPr>
          <p:cNvPr id="6" name="TextBox 6"/>
          <p:cNvSpPr txBox="1"/>
          <p:nvPr/>
        </p:nvSpPr>
        <p:spPr>
          <a:xfrm rot="19756">
            <a:off x="3764171" y="5267555"/>
            <a:ext cx="4047300"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THEORETICAL BACKGROUND</a:t>
            </a:r>
          </a:p>
        </p:txBody>
      </p:sp>
      <p:grpSp>
        <p:nvGrpSpPr>
          <p:cNvPr id="7" name="Group 7"/>
          <p:cNvGrpSpPr/>
          <p:nvPr/>
        </p:nvGrpSpPr>
        <p:grpSpPr>
          <a:xfrm rot="-10800000">
            <a:off x="2735128" y="5021156"/>
            <a:ext cx="802034" cy="778031"/>
            <a:chOff x="0" y="0"/>
            <a:chExt cx="537407" cy="521324"/>
          </a:xfrm>
        </p:grpSpPr>
        <p:sp>
          <p:nvSpPr>
            <p:cNvPr id="8" name="Freeform 8"/>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9" name="TextBox 9"/>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grpSp>
        <p:nvGrpSpPr>
          <p:cNvPr id="10" name="Group 10"/>
          <p:cNvGrpSpPr/>
          <p:nvPr/>
        </p:nvGrpSpPr>
        <p:grpSpPr>
          <a:xfrm rot="-10800000">
            <a:off x="2735128" y="5821072"/>
            <a:ext cx="802034" cy="778031"/>
            <a:chOff x="0" y="0"/>
            <a:chExt cx="537407" cy="521324"/>
          </a:xfrm>
        </p:grpSpPr>
        <p:sp>
          <p:nvSpPr>
            <p:cNvPr id="11" name="Freeform 11"/>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12" name="TextBox 12"/>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grpSp>
        <p:nvGrpSpPr>
          <p:cNvPr id="13" name="Group 13"/>
          <p:cNvGrpSpPr/>
          <p:nvPr/>
        </p:nvGrpSpPr>
        <p:grpSpPr>
          <a:xfrm rot="8100000">
            <a:off x="15141130" y="1681505"/>
            <a:ext cx="2103985" cy="2103985"/>
            <a:chOff x="0" y="0"/>
            <a:chExt cx="812800" cy="812800"/>
          </a:xfrm>
        </p:grpSpPr>
        <p:sp>
          <p:nvSpPr>
            <p:cNvPr id="14" name="Freeform 14"/>
            <p:cNvSpPr/>
            <p:nvPr/>
          </p:nvSpPr>
          <p:spPr>
            <a:xfrm>
              <a:off x="0" y="0"/>
              <a:ext cx="812800" cy="812800"/>
            </a:xfrm>
            <a:custGeom>
              <a:avLst/>
              <a:gdLst/>
              <a:ahLst/>
              <a:cxnLst/>
              <a:rect l="l" t="t" r="r" b="b"/>
              <a:pathLst>
                <a:path w="812800" h="812800">
                  <a:moveTo>
                    <a:pt x="51515" y="0"/>
                  </a:moveTo>
                  <a:lnTo>
                    <a:pt x="761285" y="0"/>
                  </a:lnTo>
                  <a:cubicBezTo>
                    <a:pt x="789736" y="0"/>
                    <a:pt x="812800" y="23064"/>
                    <a:pt x="812800" y="51515"/>
                  </a:cubicBezTo>
                  <a:lnTo>
                    <a:pt x="812800" y="761285"/>
                  </a:lnTo>
                  <a:cubicBezTo>
                    <a:pt x="812800" y="789736"/>
                    <a:pt x="789736" y="812800"/>
                    <a:pt x="761285" y="812800"/>
                  </a:cubicBezTo>
                  <a:lnTo>
                    <a:pt x="51515" y="812800"/>
                  </a:lnTo>
                  <a:cubicBezTo>
                    <a:pt x="23064" y="812800"/>
                    <a:pt x="0" y="789736"/>
                    <a:pt x="0" y="761285"/>
                  </a:cubicBezTo>
                  <a:lnTo>
                    <a:pt x="0" y="51515"/>
                  </a:lnTo>
                  <a:cubicBezTo>
                    <a:pt x="0" y="23064"/>
                    <a:pt x="23064" y="0"/>
                    <a:pt x="51515" y="0"/>
                  </a:cubicBezTo>
                  <a:close/>
                </a:path>
              </a:pathLst>
            </a:custGeom>
            <a:gradFill rotWithShape="1">
              <a:gsLst>
                <a:gs pos="0">
                  <a:srgbClr val="000000">
                    <a:alpha val="100000"/>
                  </a:srgbClr>
                </a:gs>
                <a:gs pos="100000">
                  <a:srgbClr val="3533CD">
                    <a:alpha val="100000"/>
                  </a:srgbClr>
                </a:gs>
              </a:gsLst>
              <a:lin ang="0"/>
            </a:gradFill>
          </p:spPr>
        </p:sp>
        <p:sp>
          <p:nvSpPr>
            <p:cNvPr id="15" name="TextBox 15"/>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6" name="Group 16"/>
          <p:cNvGrpSpPr/>
          <p:nvPr/>
        </p:nvGrpSpPr>
        <p:grpSpPr>
          <a:xfrm rot="8100000">
            <a:off x="12542885" y="-3550601"/>
            <a:ext cx="4742111" cy="4742111"/>
            <a:chOff x="0" y="0"/>
            <a:chExt cx="812800" cy="812800"/>
          </a:xfrm>
        </p:grpSpPr>
        <p:sp>
          <p:nvSpPr>
            <p:cNvPr id="17" name="Freeform 17"/>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FFDE59">
                    <a:alpha val="100000"/>
                  </a:srgbClr>
                </a:gs>
                <a:gs pos="100000">
                  <a:srgbClr val="FF914D">
                    <a:alpha val="100000"/>
                  </a:srgbClr>
                </a:gs>
              </a:gsLst>
              <a:lin ang="0"/>
            </a:gradFill>
          </p:spPr>
        </p:sp>
        <p:sp>
          <p:nvSpPr>
            <p:cNvPr id="18" name="TextBox 18"/>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9" name="Group 19"/>
          <p:cNvGrpSpPr/>
          <p:nvPr/>
        </p:nvGrpSpPr>
        <p:grpSpPr>
          <a:xfrm rot="-2700000">
            <a:off x="17334914" y="-1274095"/>
            <a:ext cx="4742111" cy="4742111"/>
            <a:chOff x="0" y="0"/>
            <a:chExt cx="812800" cy="812800"/>
          </a:xfrm>
        </p:grpSpPr>
        <p:sp>
          <p:nvSpPr>
            <p:cNvPr id="20" name="Freeform 20"/>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48CFAE">
                    <a:alpha val="100000"/>
                  </a:srgbClr>
                </a:gs>
                <a:gs pos="100000">
                  <a:srgbClr val="006D83">
                    <a:alpha val="100000"/>
                  </a:srgbClr>
                </a:gs>
              </a:gsLst>
              <a:lin ang="0"/>
            </a:gradFill>
          </p:spPr>
        </p:sp>
        <p:sp>
          <p:nvSpPr>
            <p:cNvPr id="21" name="TextBox 21"/>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2" name="Group 22"/>
          <p:cNvGrpSpPr/>
          <p:nvPr/>
        </p:nvGrpSpPr>
        <p:grpSpPr>
          <a:xfrm rot="-8100000">
            <a:off x="15699542" y="603380"/>
            <a:ext cx="987162" cy="987162"/>
            <a:chOff x="0" y="0"/>
            <a:chExt cx="812800" cy="812800"/>
          </a:xfrm>
        </p:grpSpPr>
        <p:sp>
          <p:nvSpPr>
            <p:cNvPr id="23" name="Freeform 23"/>
            <p:cNvSpPr/>
            <p:nvPr/>
          </p:nvSpPr>
          <p:spPr>
            <a:xfrm>
              <a:off x="0" y="0"/>
              <a:ext cx="812800" cy="812800"/>
            </a:xfrm>
            <a:custGeom>
              <a:avLst/>
              <a:gdLst/>
              <a:ahLst/>
              <a:cxnLst/>
              <a:rect l="l" t="t" r="r" b="b"/>
              <a:pathLst>
                <a:path w="812800" h="812800">
                  <a:moveTo>
                    <a:pt x="109796" y="0"/>
                  </a:moveTo>
                  <a:lnTo>
                    <a:pt x="703004" y="0"/>
                  </a:lnTo>
                  <a:cubicBezTo>
                    <a:pt x="732123" y="0"/>
                    <a:pt x="760051" y="11568"/>
                    <a:pt x="780641" y="32159"/>
                  </a:cubicBezTo>
                  <a:cubicBezTo>
                    <a:pt x="801232" y="52749"/>
                    <a:pt x="812800" y="80677"/>
                    <a:pt x="812800" y="109796"/>
                  </a:cubicBezTo>
                  <a:lnTo>
                    <a:pt x="812800" y="703004"/>
                  </a:lnTo>
                  <a:cubicBezTo>
                    <a:pt x="812800" y="732123"/>
                    <a:pt x="801232" y="760051"/>
                    <a:pt x="780641" y="780641"/>
                  </a:cubicBezTo>
                  <a:cubicBezTo>
                    <a:pt x="760051" y="801232"/>
                    <a:pt x="732123" y="812800"/>
                    <a:pt x="703004" y="812800"/>
                  </a:cubicBezTo>
                  <a:lnTo>
                    <a:pt x="109796" y="812800"/>
                  </a:lnTo>
                  <a:cubicBezTo>
                    <a:pt x="80677" y="812800"/>
                    <a:pt x="52749" y="801232"/>
                    <a:pt x="32159" y="780641"/>
                  </a:cubicBezTo>
                  <a:cubicBezTo>
                    <a:pt x="11568" y="760051"/>
                    <a:pt x="0" y="732123"/>
                    <a:pt x="0" y="703004"/>
                  </a:cubicBezTo>
                  <a:lnTo>
                    <a:pt x="0" y="109796"/>
                  </a:lnTo>
                  <a:cubicBezTo>
                    <a:pt x="0" y="80677"/>
                    <a:pt x="11568" y="52749"/>
                    <a:pt x="32159" y="32159"/>
                  </a:cubicBezTo>
                  <a:cubicBezTo>
                    <a:pt x="52749" y="11568"/>
                    <a:pt x="80677" y="0"/>
                    <a:pt x="109796" y="0"/>
                  </a:cubicBezTo>
                  <a:close/>
                </a:path>
              </a:pathLst>
            </a:custGeom>
            <a:solidFill>
              <a:srgbClr val="33326B"/>
            </a:solidFill>
          </p:spPr>
        </p:sp>
        <p:sp>
          <p:nvSpPr>
            <p:cNvPr id="24" name="TextBox 24"/>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5" name="Group 25"/>
          <p:cNvGrpSpPr/>
          <p:nvPr/>
        </p:nvGrpSpPr>
        <p:grpSpPr>
          <a:xfrm rot="-10800000">
            <a:off x="-2244366" y="9188691"/>
            <a:ext cx="21640247" cy="2196619"/>
            <a:chOff x="0" y="0"/>
            <a:chExt cx="5699489" cy="578533"/>
          </a:xfrm>
        </p:grpSpPr>
        <p:sp>
          <p:nvSpPr>
            <p:cNvPr id="26" name="Freeform 26"/>
            <p:cNvSpPr/>
            <p:nvPr/>
          </p:nvSpPr>
          <p:spPr>
            <a:xfrm>
              <a:off x="0" y="0"/>
              <a:ext cx="5699489" cy="578533"/>
            </a:xfrm>
            <a:custGeom>
              <a:avLst/>
              <a:gdLst/>
              <a:ahLst/>
              <a:cxnLst/>
              <a:rect l="l" t="t" r="r" b="b"/>
              <a:pathLst>
                <a:path w="5699489" h="578533">
                  <a:moveTo>
                    <a:pt x="0" y="0"/>
                  </a:moveTo>
                  <a:lnTo>
                    <a:pt x="5699489" y="0"/>
                  </a:lnTo>
                  <a:lnTo>
                    <a:pt x="5699489" y="578533"/>
                  </a:lnTo>
                  <a:lnTo>
                    <a:pt x="0" y="578533"/>
                  </a:lnTo>
                  <a:close/>
                </a:path>
              </a:pathLst>
            </a:custGeom>
            <a:solidFill>
              <a:srgbClr val="195759"/>
            </a:solidFill>
          </p:spPr>
        </p:sp>
        <p:sp>
          <p:nvSpPr>
            <p:cNvPr id="27" name="TextBox 27"/>
            <p:cNvSpPr txBox="1"/>
            <p:nvPr/>
          </p:nvSpPr>
          <p:spPr>
            <a:xfrm>
              <a:off x="0" y="-47625"/>
              <a:ext cx="5699489" cy="626158"/>
            </a:xfrm>
            <a:prstGeom prst="rect">
              <a:avLst/>
            </a:prstGeom>
          </p:spPr>
          <p:txBody>
            <a:bodyPr lIns="50800" tIns="50800" rIns="50800" bIns="50800" rtlCol="0" anchor="ctr"/>
            <a:lstStyle/>
            <a:p>
              <a:pPr algn="ctr">
                <a:lnSpc>
                  <a:spcPts val="2800"/>
                </a:lnSpc>
              </a:pPr>
              <a:endParaRPr/>
            </a:p>
          </p:txBody>
        </p:sp>
      </p:grpSp>
      <p:sp>
        <p:nvSpPr>
          <p:cNvPr id="28" name="Freeform 28"/>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
        <p:nvSpPr>
          <p:cNvPr id="29" name="TextBox 29"/>
          <p:cNvSpPr txBox="1"/>
          <p:nvPr/>
        </p:nvSpPr>
        <p:spPr>
          <a:xfrm rot="19756">
            <a:off x="3762056" y="4476121"/>
            <a:ext cx="2965528"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INTRODUCTION</a:t>
            </a:r>
          </a:p>
        </p:txBody>
      </p:sp>
      <p:sp>
        <p:nvSpPr>
          <p:cNvPr id="30" name="TextBox 30"/>
          <p:cNvSpPr txBox="1"/>
          <p:nvPr/>
        </p:nvSpPr>
        <p:spPr>
          <a:xfrm rot="19756">
            <a:off x="2633940" y="4182478"/>
            <a:ext cx="1004848" cy="692524"/>
          </a:xfrm>
          <a:prstGeom prst="rect">
            <a:avLst/>
          </a:prstGeom>
        </p:spPr>
        <p:txBody>
          <a:bodyPr lIns="0" tIns="0" rIns="0" bIns="0" rtlCol="0" anchor="t">
            <a:spAutoFit/>
          </a:bodyPr>
          <a:lstStyle/>
          <a:p>
            <a:pPr algn="ctr">
              <a:lnSpc>
                <a:spcPts val="5680"/>
              </a:lnSpc>
              <a:spcBef>
                <a:spcPct val="0"/>
              </a:spcBef>
            </a:pPr>
            <a:r>
              <a:rPr lang="en-US" sz="4057" b="1" spc="239">
                <a:solidFill>
                  <a:srgbClr val="FFFFFF"/>
                </a:solidFill>
                <a:latin typeface="Be Vietnam Ultra-Bold"/>
                <a:ea typeface="Be Vietnam Ultra-Bold"/>
                <a:cs typeface="Be Vietnam Ultra-Bold"/>
                <a:sym typeface="Be Vietnam Ultra-Bold"/>
              </a:rPr>
              <a:t>01</a:t>
            </a:r>
          </a:p>
        </p:txBody>
      </p:sp>
      <p:sp>
        <p:nvSpPr>
          <p:cNvPr id="31" name="TextBox 31"/>
          <p:cNvSpPr txBox="1"/>
          <p:nvPr/>
        </p:nvSpPr>
        <p:spPr>
          <a:xfrm rot="19756">
            <a:off x="2633940" y="4992901"/>
            <a:ext cx="1004848"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02</a:t>
            </a:r>
          </a:p>
        </p:txBody>
      </p:sp>
      <p:sp>
        <p:nvSpPr>
          <p:cNvPr id="32" name="TextBox 32"/>
          <p:cNvSpPr txBox="1"/>
          <p:nvPr/>
        </p:nvSpPr>
        <p:spPr>
          <a:xfrm rot="19756">
            <a:off x="3796536" y="6055810"/>
            <a:ext cx="4492721"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SYSTEM DESIGN AND METHODOLOGY </a:t>
            </a:r>
          </a:p>
        </p:txBody>
      </p:sp>
      <p:sp>
        <p:nvSpPr>
          <p:cNvPr id="33" name="TextBox 33"/>
          <p:cNvSpPr txBox="1"/>
          <p:nvPr/>
        </p:nvSpPr>
        <p:spPr>
          <a:xfrm rot="19756">
            <a:off x="2658995" y="5780786"/>
            <a:ext cx="1004848"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03</a:t>
            </a:r>
          </a:p>
        </p:txBody>
      </p:sp>
      <p:sp>
        <p:nvSpPr>
          <p:cNvPr id="34" name="TextBox 34"/>
          <p:cNvSpPr txBox="1"/>
          <p:nvPr/>
        </p:nvSpPr>
        <p:spPr>
          <a:xfrm>
            <a:off x="2385379" y="1215927"/>
            <a:ext cx="6643979" cy="1159556"/>
          </a:xfrm>
          <a:prstGeom prst="rect">
            <a:avLst/>
          </a:prstGeom>
        </p:spPr>
        <p:txBody>
          <a:bodyPr lIns="0" tIns="0" rIns="0" bIns="0" rtlCol="0" anchor="t">
            <a:spAutoFit/>
          </a:bodyPr>
          <a:lstStyle/>
          <a:p>
            <a:pPr algn="l">
              <a:lnSpc>
                <a:spcPts val="9495"/>
              </a:lnSpc>
              <a:spcBef>
                <a:spcPct val="0"/>
              </a:spcBef>
            </a:pPr>
            <a:r>
              <a:rPr lang="en-US" sz="6782">
                <a:solidFill>
                  <a:srgbClr val="33326B"/>
                </a:solidFill>
                <a:latin typeface="Hind Siliguri"/>
                <a:ea typeface="Hind Siliguri"/>
                <a:cs typeface="Hind Siliguri"/>
                <a:sym typeface="Hind Siliguri"/>
              </a:rPr>
              <a:t>TABLE OF</a:t>
            </a:r>
          </a:p>
        </p:txBody>
      </p:sp>
      <p:sp>
        <p:nvSpPr>
          <p:cNvPr id="35" name="TextBox 35"/>
          <p:cNvSpPr txBox="1"/>
          <p:nvPr/>
        </p:nvSpPr>
        <p:spPr>
          <a:xfrm>
            <a:off x="2318196" y="2019293"/>
            <a:ext cx="8339384" cy="1946040"/>
          </a:xfrm>
          <a:prstGeom prst="rect">
            <a:avLst/>
          </a:prstGeom>
        </p:spPr>
        <p:txBody>
          <a:bodyPr lIns="0" tIns="0" rIns="0" bIns="0" rtlCol="0" anchor="t">
            <a:spAutoFit/>
          </a:bodyPr>
          <a:lstStyle/>
          <a:p>
            <a:pPr algn="l">
              <a:lnSpc>
                <a:spcPts val="15909"/>
              </a:lnSpc>
              <a:spcBef>
                <a:spcPct val="0"/>
              </a:spcBef>
            </a:pPr>
            <a:r>
              <a:rPr lang="en-US" sz="11364" b="1">
                <a:solidFill>
                  <a:srgbClr val="33326B"/>
                </a:solidFill>
                <a:latin typeface="TT Chocolates Bold"/>
                <a:ea typeface="TT Chocolates Bold"/>
                <a:cs typeface="TT Chocolates Bold"/>
                <a:sym typeface="TT Chocolates Bold"/>
              </a:rPr>
              <a:t>CONTENTS</a:t>
            </a:r>
          </a:p>
        </p:txBody>
      </p:sp>
      <p:grpSp>
        <p:nvGrpSpPr>
          <p:cNvPr id="36" name="Group 36"/>
          <p:cNvGrpSpPr/>
          <p:nvPr/>
        </p:nvGrpSpPr>
        <p:grpSpPr>
          <a:xfrm rot="-10800000">
            <a:off x="2735128" y="6618153"/>
            <a:ext cx="802034" cy="778031"/>
            <a:chOff x="0" y="0"/>
            <a:chExt cx="537407" cy="521324"/>
          </a:xfrm>
        </p:grpSpPr>
        <p:sp>
          <p:nvSpPr>
            <p:cNvPr id="37" name="Freeform 37"/>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38" name="TextBox 38"/>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sp>
        <p:nvSpPr>
          <p:cNvPr id="39" name="TextBox 39"/>
          <p:cNvSpPr txBox="1"/>
          <p:nvPr/>
        </p:nvSpPr>
        <p:spPr>
          <a:xfrm rot="19756">
            <a:off x="3764180" y="7661354"/>
            <a:ext cx="2963404"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RESULTS AND ANALYSIS</a:t>
            </a:r>
          </a:p>
        </p:txBody>
      </p:sp>
      <p:grpSp>
        <p:nvGrpSpPr>
          <p:cNvPr id="40" name="Group 40"/>
          <p:cNvGrpSpPr/>
          <p:nvPr/>
        </p:nvGrpSpPr>
        <p:grpSpPr>
          <a:xfrm rot="-10800000">
            <a:off x="2735128" y="7418069"/>
            <a:ext cx="802034" cy="778031"/>
            <a:chOff x="0" y="0"/>
            <a:chExt cx="537407" cy="521324"/>
          </a:xfrm>
        </p:grpSpPr>
        <p:sp>
          <p:nvSpPr>
            <p:cNvPr id="41" name="Freeform 41"/>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42" name="TextBox 42"/>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grpSp>
        <p:nvGrpSpPr>
          <p:cNvPr id="43" name="Group 43"/>
          <p:cNvGrpSpPr/>
          <p:nvPr/>
        </p:nvGrpSpPr>
        <p:grpSpPr>
          <a:xfrm rot="-10800000">
            <a:off x="2735128" y="8217986"/>
            <a:ext cx="802034" cy="778031"/>
            <a:chOff x="0" y="0"/>
            <a:chExt cx="537407" cy="521324"/>
          </a:xfrm>
        </p:grpSpPr>
        <p:sp>
          <p:nvSpPr>
            <p:cNvPr id="44" name="Freeform 44"/>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45" name="TextBox 45"/>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grpSp>
        <p:nvGrpSpPr>
          <p:cNvPr id="46" name="Group 46"/>
          <p:cNvGrpSpPr/>
          <p:nvPr/>
        </p:nvGrpSpPr>
        <p:grpSpPr>
          <a:xfrm rot="-10800000">
            <a:off x="8813719" y="4177824"/>
            <a:ext cx="787823" cy="778031"/>
            <a:chOff x="0" y="0"/>
            <a:chExt cx="527886" cy="521324"/>
          </a:xfrm>
        </p:grpSpPr>
        <p:sp>
          <p:nvSpPr>
            <p:cNvPr id="47" name="Freeform 47"/>
            <p:cNvSpPr/>
            <p:nvPr/>
          </p:nvSpPr>
          <p:spPr>
            <a:xfrm>
              <a:off x="0" y="0"/>
              <a:ext cx="527886" cy="521324"/>
            </a:xfrm>
            <a:custGeom>
              <a:avLst/>
              <a:gdLst/>
              <a:ahLst/>
              <a:cxnLst/>
              <a:rect l="l" t="t" r="r" b="b"/>
              <a:pathLst>
                <a:path w="527886" h="521324">
                  <a:moveTo>
                    <a:pt x="137578" y="0"/>
                  </a:moveTo>
                  <a:lnTo>
                    <a:pt x="390308" y="0"/>
                  </a:lnTo>
                  <a:cubicBezTo>
                    <a:pt x="466290" y="0"/>
                    <a:pt x="527886" y="61596"/>
                    <a:pt x="527886" y="137578"/>
                  </a:cubicBezTo>
                  <a:lnTo>
                    <a:pt x="527886" y="383746"/>
                  </a:lnTo>
                  <a:cubicBezTo>
                    <a:pt x="527886" y="459729"/>
                    <a:pt x="466290" y="521324"/>
                    <a:pt x="390308" y="521324"/>
                  </a:cubicBezTo>
                  <a:lnTo>
                    <a:pt x="137578" y="521324"/>
                  </a:lnTo>
                  <a:cubicBezTo>
                    <a:pt x="61596" y="521324"/>
                    <a:pt x="0" y="459729"/>
                    <a:pt x="0" y="383746"/>
                  </a:cubicBezTo>
                  <a:lnTo>
                    <a:pt x="0" y="137578"/>
                  </a:lnTo>
                  <a:cubicBezTo>
                    <a:pt x="0" y="61596"/>
                    <a:pt x="61596" y="0"/>
                    <a:pt x="137578" y="0"/>
                  </a:cubicBezTo>
                  <a:close/>
                </a:path>
              </a:pathLst>
            </a:custGeom>
            <a:gradFill rotWithShape="1">
              <a:gsLst>
                <a:gs pos="0">
                  <a:srgbClr val="48CFAE">
                    <a:alpha val="100000"/>
                  </a:srgbClr>
                </a:gs>
                <a:gs pos="100000">
                  <a:srgbClr val="006D83">
                    <a:alpha val="100000"/>
                  </a:srgbClr>
                </a:gs>
              </a:gsLst>
              <a:lin ang="5400000"/>
            </a:gradFill>
          </p:spPr>
        </p:sp>
        <p:sp>
          <p:nvSpPr>
            <p:cNvPr id="48" name="TextBox 48"/>
            <p:cNvSpPr txBox="1"/>
            <p:nvPr/>
          </p:nvSpPr>
          <p:spPr>
            <a:xfrm>
              <a:off x="0" y="-47625"/>
              <a:ext cx="527886" cy="568949"/>
            </a:xfrm>
            <a:prstGeom prst="rect">
              <a:avLst/>
            </a:prstGeom>
          </p:spPr>
          <p:txBody>
            <a:bodyPr lIns="50800" tIns="50800" rIns="50800" bIns="50800" rtlCol="0" anchor="ctr"/>
            <a:lstStyle/>
            <a:p>
              <a:pPr algn="ctr">
                <a:lnSpc>
                  <a:spcPts val="2800"/>
                </a:lnSpc>
              </a:pPr>
              <a:endParaRPr/>
            </a:p>
          </p:txBody>
        </p:sp>
      </p:grpSp>
      <p:sp>
        <p:nvSpPr>
          <p:cNvPr id="49" name="TextBox 49"/>
          <p:cNvSpPr txBox="1"/>
          <p:nvPr/>
        </p:nvSpPr>
        <p:spPr>
          <a:xfrm rot="19756">
            <a:off x="3762043" y="6877522"/>
            <a:ext cx="4527214"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IMPLEMENTATION AND DEVELOPMENT </a:t>
            </a:r>
          </a:p>
        </p:txBody>
      </p:sp>
      <p:sp>
        <p:nvSpPr>
          <p:cNvPr id="50" name="TextBox 50"/>
          <p:cNvSpPr txBox="1"/>
          <p:nvPr/>
        </p:nvSpPr>
        <p:spPr>
          <a:xfrm rot="19756">
            <a:off x="2633940" y="6579392"/>
            <a:ext cx="1004848" cy="692524"/>
          </a:xfrm>
          <a:prstGeom prst="rect">
            <a:avLst/>
          </a:prstGeom>
        </p:spPr>
        <p:txBody>
          <a:bodyPr lIns="0" tIns="0" rIns="0" bIns="0" rtlCol="0" anchor="t">
            <a:spAutoFit/>
          </a:bodyPr>
          <a:lstStyle/>
          <a:p>
            <a:pPr algn="ctr">
              <a:lnSpc>
                <a:spcPts val="5680"/>
              </a:lnSpc>
              <a:spcBef>
                <a:spcPct val="0"/>
              </a:spcBef>
            </a:pPr>
            <a:r>
              <a:rPr lang="en-US" sz="4057" b="1" spc="239">
                <a:solidFill>
                  <a:srgbClr val="FFFFFF"/>
                </a:solidFill>
                <a:latin typeface="Be Vietnam Ultra-Bold"/>
                <a:ea typeface="Be Vietnam Ultra-Bold"/>
                <a:cs typeface="Be Vietnam Ultra-Bold"/>
                <a:sym typeface="Be Vietnam Ultra-Bold"/>
              </a:rPr>
              <a:t>04</a:t>
            </a:r>
          </a:p>
        </p:txBody>
      </p:sp>
      <p:sp>
        <p:nvSpPr>
          <p:cNvPr id="51" name="TextBox 51"/>
          <p:cNvSpPr txBox="1"/>
          <p:nvPr/>
        </p:nvSpPr>
        <p:spPr>
          <a:xfrm rot="19756">
            <a:off x="2633940" y="7389815"/>
            <a:ext cx="1004848"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05</a:t>
            </a:r>
          </a:p>
        </p:txBody>
      </p:sp>
      <p:sp>
        <p:nvSpPr>
          <p:cNvPr id="52" name="TextBox 52"/>
          <p:cNvSpPr txBox="1"/>
          <p:nvPr/>
        </p:nvSpPr>
        <p:spPr>
          <a:xfrm rot="19756">
            <a:off x="2658995" y="8177699"/>
            <a:ext cx="1004848"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06</a:t>
            </a:r>
          </a:p>
        </p:txBody>
      </p:sp>
      <p:sp>
        <p:nvSpPr>
          <p:cNvPr id="53" name="TextBox 53"/>
          <p:cNvSpPr txBox="1"/>
          <p:nvPr/>
        </p:nvSpPr>
        <p:spPr>
          <a:xfrm rot="19756">
            <a:off x="9937174" y="5235879"/>
            <a:ext cx="3246898"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REFERENCES</a:t>
            </a:r>
          </a:p>
        </p:txBody>
      </p:sp>
      <p:sp>
        <p:nvSpPr>
          <p:cNvPr id="54" name="TextBox 54"/>
          <p:cNvSpPr txBox="1"/>
          <p:nvPr/>
        </p:nvSpPr>
        <p:spPr>
          <a:xfrm rot="19756">
            <a:off x="8738970" y="4137537"/>
            <a:ext cx="986982"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07</a:t>
            </a:r>
          </a:p>
        </p:txBody>
      </p:sp>
      <p:grpSp>
        <p:nvGrpSpPr>
          <p:cNvPr id="55" name="Group 55"/>
          <p:cNvGrpSpPr/>
          <p:nvPr/>
        </p:nvGrpSpPr>
        <p:grpSpPr>
          <a:xfrm rot="-10800000">
            <a:off x="8815103" y="5021156"/>
            <a:ext cx="802034" cy="778031"/>
            <a:chOff x="0" y="0"/>
            <a:chExt cx="537407" cy="521324"/>
          </a:xfrm>
        </p:grpSpPr>
        <p:sp>
          <p:nvSpPr>
            <p:cNvPr id="56" name="Freeform 56"/>
            <p:cNvSpPr/>
            <p:nvPr/>
          </p:nvSpPr>
          <p:spPr>
            <a:xfrm>
              <a:off x="0" y="0"/>
              <a:ext cx="537407" cy="521324"/>
            </a:xfrm>
            <a:custGeom>
              <a:avLst/>
              <a:gdLst/>
              <a:ahLst/>
              <a:cxnLst/>
              <a:rect l="l" t="t" r="r" b="b"/>
              <a:pathLst>
                <a:path w="537407" h="521324">
                  <a:moveTo>
                    <a:pt x="135140" y="0"/>
                  </a:moveTo>
                  <a:lnTo>
                    <a:pt x="402267" y="0"/>
                  </a:lnTo>
                  <a:cubicBezTo>
                    <a:pt x="476903" y="0"/>
                    <a:pt x="537407" y="60504"/>
                    <a:pt x="537407" y="135140"/>
                  </a:cubicBezTo>
                  <a:lnTo>
                    <a:pt x="537407" y="386184"/>
                  </a:lnTo>
                  <a:cubicBezTo>
                    <a:pt x="537407" y="460820"/>
                    <a:pt x="476903" y="521324"/>
                    <a:pt x="402267" y="521324"/>
                  </a:cubicBezTo>
                  <a:lnTo>
                    <a:pt x="135140" y="521324"/>
                  </a:lnTo>
                  <a:cubicBezTo>
                    <a:pt x="60504" y="521324"/>
                    <a:pt x="0" y="460820"/>
                    <a:pt x="0" y="386184"/>
                  </a:cubicBezTo>
                  <a:lnTo>
                    <a:pt x="0" y="135140"/>
                  </a:lnTo>
                  <a:cubicBezTo>
                    <a:pt x="0" y="60504"/>
                    <a:pt x="60504" y="0"/>
                    <a:pt x="135140" y="0"/>
                  </a:cubicBezTo>
                  <a:close/>
                </a:path>
              </a:pathLst>
            </a:custGeom>
            <a:gradFill rotWithShape="1">
              <a:gsLst>
                <a:gs pos="0">
                  <a:srgbClr val="48CFAE">
                    <a:alpha val="100000"/>
                  </a:srgbClr>
                </a:gs>
                <a:gs pos="100000">
                  <a:srgbClr val="006D83">
                    <a:alpha val="100000"/>
                  </a:srgbClr>
                </a:gs>
              </a:gsLst>
              <a:lin ang="5400000"/>
            </a:gradFill>
          </p:spPr>
        </p:sp>
        <p:sp>
          <p:nvSpPr>
            <p:cNvPr id="57" name="TextBox 57"/>
            <p:cNvSpPr txBox="1"/>
            <p:nvPr/>
          </p:nvSpPr>
          <p:spPr>
            <a:xfrm>
              <a:off x="0" y="-47625"/>
              <a:ext cx="537407" cy="568949"/>
            </a:xfrm>
            <a:prstGeom prst="rect">
              <a:avLst/>
            </a:prstGeom>
          </p:spPr>
          <p:txBody>
            <a:bodyPr lIns="50800" tIns="50800" rIns="50800" bIns="50800" rtlCol="0" anchor="ctr"/>
            <a:lstStyle/>
            <a:p>
              <a:pPr algn="ctr">
                <a:lnSpc>
                  <a:spcPts val="2800"/>
                </a:lnSpc>
              </a:pPr>
              <a:endParaRPr/>
            </a:p>
          </p:txBody>
        </p:sp>
      </p:grpSp>
      <p:sp>
        <p:nvSpPr>
          <p:cNvPr id="58" name="TextBox 58"/>
          <p:cNvSpPr txBox="1"/>
          <p:nvPr/>
        </p:nvSpPr>
        <p:spPr>
          <a:xfrm rot="19756">
            <a:off x="3796044" y="8479229"/>
            <a:ext cx="4156009"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System Screenshots and Diagram</a:t>
            </a:r>
          </a:p>
        </p:txBody>
      </p:sp>
      <p:sp>
        <p:nvSpPr>
          <p:cNvPr id="59" name="TextBox 59"/>
          <p:cNvSpPr txBox="1"/>
          <p:nvPr/>
        </p:nvSpPr>
        <p:spPr>
          <a:xfrm rot="19756">
            <a:off x="8738970" y="4980869"/>
            <a:ext cx="1004848" cy="692524"/>
          </a:xfrm>
          <a:prstGeom prst="rect">
            <a:avLst/>
          </a:prstGeom>
        </p:spPr>
        <p:txBody>
          <a:bodyPr lIns="0" tIns="0" rIns="0" bIns="0" rtlCol="0" anchor="t">
            <a:spAutoFit/>
          </a:bodyPr>
          <a:lstStyle/>
          <a:p>
            <a:pPr algn="ctr">
              <a:lnSpc>
                <a:spcPts val="5680"/>
              </a:lnSpc>
              <a:spcBef>
                <a:spcPct val="0"/>
              </a:spcBef>
            </a:pPr>
            <a:r>
              <a:rPr lang="en-US" sz="4057" b="1">
                <a:solidFill>
                  <a:srgbClr val="FFFFFF"/>
                </a:solidFill>
                <a:latin typeface="Be Vietnam Ultra-Bold"/>
                <a:ea typeface="Be Vietnam Ultra-Bold"/>
                <a:cs typeface="Be Vietnam Ultra-Bold"/>
                <a:sym typeface="Be Vietnam Ultra-Bold"/>
              </a:rPr>
              <a:t>08</a:t>
            </a:r>
          </a:p>
        </p:txBody>
      </p:sp>
      <p:sp>
        <p:nvSpPr>
          <p:cNvPr id="60" name="TextBox 60"/>
          <p:cNvSpPr txBox="1"/>
          <p:nvPr/>
        </p:nvSpPr>
        <p:spPr>
          <a:xfrm rot="19756">
            <a:off x="9937671" y="4420460"/>
            <a:ext cx="2931035" cy="330698"/>
          </a:xfrm>
          <a:prstGeom prst="rect">
            <a:avLst/>
          </a:prstGeom>
        </p:spPr>
        <p:txBody>
          <a:bodyPr lIns="0" tIns="0" rIns="0" bIns="0" rtlCol="0" anchor="t">
            <a:spAutoFit/>
          </a:bodyPr>
          <a:lstStyle/>
          <a:p>
            <a:pPr algn="l">
              <a:lnSpc>
                <a:spcPts val="2772"/>
              </a:lnSpc>
              <a:spcBef>
                <a:spcPct val="0"/>
              </a:spcBef>
            </a:pPr>
            <a:r>
              <a:rPr lang="en-US" sz="1980" b="1">
                <a:solidFill>
                  <a:srgbClr val="01003B"/>
                </a:solidFill>
                <a:latin typeface="Be Vietnam Ultra-Bold"/>
                <a:ea typeface="Be Vietnam Ultra-Bold"/>
                <a:cs typeface="Be Vietnam Ultra-Bold"/>
                <a:sym typeface="Be Vietnam Ultra-Bold"/>
              </a:rPr>
              <a:t>CONCLUSION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5400000">
            <a:off x="10072701" y="2892917"/>
            <a:ext cx="11640891" cy="4530324"/>
            <a:chOff x="0" y="0"/>
            <a:chExt cx="3065914" cy="1193172"/>
          </a:xfrm>
        </p:grpSpPr>
        <p:sp>
          <p:nvSpPr>
            <p:cNvPr id="4" name="Freeform 4"/>
            <p:cNvSpPr/>
            <p:nvPr/>
          </p:nvSpPr>
          <p:spPr>
            <a:xfrm>
              <a:off x="0" y="0"/>
              <a:ext cx="3065914" cy="1193172"/>
            </a:xfrm>
            <a:custGeom>
              <a:avLst/>
              <a:gdLst/>
              <a:ahLst/>
              <a:cxnLst/>
              <a:rect l="l" t="t" r="r" b="b"/>
              <a:pathLst>
                <a:path w="3065914" h="1193172">
                  <a:moveTo>
                    <a:pt x="0" y="0"/>
                  </a:moveTo>
                  <a:lnTo>
                    <a:pt x="3065914" y="0"/>
                  </a:lnTo>
                  <a:lnTo>
                    <a:pt x="3065914" y="1193172"/>
                  </a:lnTo>
                  <a:lnTo>
                    <a:pt x="0" y="1193172"/>
                  </a:lnTo>
                  <a:close/>
                </a:path>
              </a:pathLst>
            </a:custGeom>
            <a:solidFill>
              <a:srgbClr val="E8B96A"/>
            </a:solidFill>
          </p:spPr>
        </p:sp>
        <p:sp>
          <p:nvSpPr>
            <p:cNvPr id="5" name="TextBox 5"/>
            <p:cNvSpPr txBox="1"/>
            <p:nvPr/>
          </p:nvSpPr>
          <p:spPr>
            <a:xfrm>
              <a:off x="0" y="-47625"/>
              <a:ext cx="3065914" cy="1240797"/>
            </a:xfrm>
            <a:prstGeom prst="rect">
              <a:avLst/>
            </a:prstGeom>
          </p:spPr>
          <p:txBody>
            <a:bodyPr lIns="50800" tIns="50800" rIns="50800" bIns="50800" rtlCol="0" anchor="ctr"/>
            <a:lstStyle/>
            <a:p>
              <a:pPr algn="ctr">
                <a:lnSpc>
                  <a:spcPts val="2800"/>
                </a:lnSpc>
              </a:pPr>
              <a:endParaRPr/>
            </a:p>
          </p:txBody>
        </p:sp>
      </p:grpSp>
      <p:grpSp>
        <p:nvGrpSpPr>
          <p:cNvPr id="6" name="Group 6"/>
          <p:cNvGrpSpPr/>
          <p:nvPr/>
        </p:nvGrpSpPr>
        <p:grpSpPr>
          <a:xfrm rot="-1689571">
            <a:off x="14985567" y="-1370556"/>
            <a:ext cx="3086100" cy="7144088"/>
            <a:chOff x="0" y="0"/>
            <a:chExt cx="812800" cy="1881571"/>
          </a:xfrm>
        </p:grpSpPr>
        <p:sp>
          <p:nvSpPr>
            <p:cNvPr id="7" name="Freeform 7"/>
            <p:cNvSpPr/>
            <p:nvPr/>
          </p:nvSpPr>
          <p:spPr>
            <a:xfrm>
              <a:off x="0" y="0"/>
              <a:ext cx="812800" cy="1881571"/>
            </a:xfrm>
            <a:custGeom>
              <a:avLst/>
              <a:gdLst/>
              <a:ahLst/>
              <a:cxnLst/>
              <a:rect l="l" t="t" r="r" b="b"/>
              <a:pathLst>
                <a:path w="812800" h="1881571">
                  <a:moveTo>
                    <a:pt x="0" y="0"/>
                  </a:moveTo>
                  <a:lnTo>
                    <a:pt x="812800" y="0"/>
                  </a:lnTo>
                  <a:lnTo>
                    <a:pt x="812800" y="1881571"/>
                  </a:lnTo>
                  <a:lnTo>
                    <a:pt x="0" y="1881571"/>
                  </a:lnTo>
                  <a:close/>
                </a:path>
              </a:pathLst>
            </a:custGeom>
            <a:solidFill>
              <a:srgbClr val="262262"/>
            </a:solidFill>
          </p:spPr>
        </p:sp>
        <p:sp>
          <p:nvSpPr>
            <p:cNvPr id="8" name="TextBox 8"/>
            <p:cNvSpPr txBox="1"/>
            <p:nvPr/>
          </p:nvSpPr>
          <p:spPr>
            <a:xfrm>
              <a:off x="0" y="-47625"/>
              <a:ext cx="812800" cy="1929196"/>
            </a:xfrm>
            <a:prstGeom prst="rect">
              <a:avLst/>
            </a:prstGeom>
          </p:spPr>
          <p:txBody>
            <a:bodyPr lIns="50800" tIns="50800" rIns="50800" bIns="50800" rtlCol="0" anchor="ctr"/>
            <a:lstStyle/>
            <a:p>
              <a:pPr algn="ctr">
                <a:lnSpc>
                  <a:spcPts val="2800"/>
                </a:lnSpc>
              </a:pPr>
              <a:endParaRPr/>
            </a:p>
          </p:txBody>
        </p:sp>
      </p:grpSp>
      <p:sp>
        <p:nvSpPr>
          <p:cNvPr id="9" name="Freeform 9"/>
          <p:cNvSpPr/>
          <p:nvPr/>
        </p:nvSpPr>
        <p:spPr>
          <a:xfrm flipV="1">
            <a:off x="14409539" y="-223553"/>
            <a:ext cx="7026757" cy="11202077"/>
          </a:xfrm>
          <a:custGeom>
            <a:avLst/>
            <a:gdLst/>
            <a:ahLst/>
            <a:cxnLst/>
            <a:rect l="l" t="t" r="r" b="b"/>
            <a:pathLst>
              <a:path w="7026757" h="11202077">
                <a:moveTo>
                  <a:pt x="0" y="11202077"/>
                </a:moveTo>
                <a:lnTo>
                  <a:pt x="7026758" y="11202077"/>
                </a:lnTo>
                <a:lnTo>
                  <a:pt x="7026758" y="0"/>
                </a:lnTo>
                <a:lnTo>
                  <a:pt x="0" y="0"/>
                </a:lnTo>
                <a:lnTo>
                  <a:pt x="0" y="11202077"/>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0" name="Group 10"/>
          <p:cNvGrpSpPr/>
          <p:nvPr/>
        </p:nvGrpSpPr>
        <p:grpSpPr>
          <a:xfrm>
            <a:off x="860953" y="2878196"/>
            <a:ext cx="11559511" cy="5885512"/>
            <a:chOff x="0" y="0"/>
            <a:chExt cx="3632276" cy="1849369"/>
          </a:xfrm>
        </p:grpSpPr>
        <p:sp>
          <p:nvSpPr>
            <p:cNvPr id="11" name="Freeform 11"/>
            <p:cNvSpPr/>
            <p:nvPr/>
          </p:nvSpPr>
          <p:spPr>
            <a:xfrm>
              <a:off x="0" y="0"/>
              <a:ext cx="3632276" cy="1849369"/>
            </a:xfrm>
            <a:custGeom>
              <a:avLst/>
              <a:gdLst/>
              <a:ahLst/>
              <a:cxnLst/>
              <a:rect l="l" t="t" r="r" b="b"/>
              <a:pathLst>
                <a:path w="3632276" h="1849369">
                  <a:moveTo>
                    <a:pt x="9376" y="0"/>
                  </a:moveTo>
                  <a:lnTo>
                    <a:pt x="3622899" y="0"/>
                  </a:lnTo>
                  <a:cubicBezTo>
                    <a:pt x="3625386" y="0"/>
                    <a:pt x="3627771" y="988"/>
                    <a:pt x="3629529" y="2746"/>
                  </a:cubicBezTo>
                  <a:cubicBezTo>
                    <a:pt x="3631288" y="4505"/>
                    <a:pt x="3632276" y="6890"/>
                    <a:pt x="3632276" y="9376"/>
                  </a:cubicBezTo>
                  <a:lnTo>
                    <a:pt x="3632276" y="1839993"/>
                  </a:lnTo>
                  <a:cubicBezTo>
                    <a:pt x="3632276" y="1845171"/>
                    <a:pt x="3628078" y="1849369"/>
                    <a:pt x="3622899" y="1849369"/>
                  </a:cubicBezTo>
                  <a:lnTo>
                    <a:pt x="9376" y="1849369"/>
                  </a:lnTo>
                  <a:cubicBezTo>
                    <a:pt x="4198" y="1849369"/>
                    <a:pt x="0" y="1845171"/>
                    <a:pt x="0" y="1839993"/>
                  </a:cubicBezTo>
                  <a:lnTo>
                    <a:pt x="0" y="9376"/>
                  </a:lnTo>
                  <a:cubicBezTo>
                    <a:pt x="0" y="4198"/>
                    <a:pt x="4198" y="0"/>
                    <a:pt x="9376" y="0"/>
                  </a:cubicBezTo>
                  <a:close/>
                </a:path>
              </a:pathLst>
            </a:custGeom>
            <a:solidFill>
              <a:srgbClr val="000000">
                <a:alpha val="0"/>
              </a:srgbClr>
            </a:solidFill>
            <a:ln w="95250" cap="sq">
              <a:solidFill>
                <a:srgbClr val="195759"/>
              </a:solidFill>
              <a:prstDash val="solid"/>
              <a:miter/>
            </a:ln>
          </p:spPr>
        </p:sp>
        <p:sp>
          <p:nvSpPr>
            <p:cNvPr id="12" name="TextBox 12"/>
            <p:cNvSpPr txBox="1"/>
            <p:nvPr/>
          </p:nvSpPr>
          <p:spPr>
            <a:xfrm>
              <a:off x="0" y="-47625"/>
              <a:ext cx="3632276" cy="1896994"/>
            </a:xfrm>
            <a:prstGeom prst="rect">
              <a:avLst/>
            </a:prstGeom>
          </p:spPr>
          <p:txBody>
            <a:bodyPr lIns="50800" tIns="50800" rIns="50800" bIns="50800" rtlCol="0" anchor="ctr"/>
            <a:lstStyle/>
            <a:p>
              <a:pPr algn="ctr">
                <a:lnSpc>
                  <a:spcPts val="2800"/>
                </a:lnSpc>
              </a:pPr>
              <a:endParaRPr/>
            </a:p>
          </p:txBody>
        </p:sp>
      </p:grpSp>
      <p:grpSp>
        <p:nvGrpSpPr>
          <p:cNvPr id="13" name="Group 13"/>
          <p:cNvGrpSpPr/>
          <p:nvPr/>
        </p:nvGrpSpPr>
        <p:grpSpPr>
          <a:xfrm>
            <a:off x="1427849" y="6088979"/>
            <a:ext cx="444713" cy="44471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48CFAE">
                    <a:alpha val="100000"/>
                  </a:srgbClr>
                </a:gs>
                <a:gs pos="100000">
                  <a:srgbClr val="0A2952">
                    <a:alpha val="100000"/>
                  </a:srgbClr>
                </a:gs>
              </a:gsLst>
              <a:lin ang="5400000"/>
            </a:gradFill>
          </p:spPr>
        </p:sp>
        <p:sp>
          <p:nvSpPr>
            <p:cNvPr id="15" name="TextBox 15"/>
            <p:cNvSpPr txBox="1"/>
            <p:nvPr/>
          </p:nvSpPr>
          <p:spPr>
            <a:xfrm>
              <a:off x="76200" y="95250"/>
              <a:ext cx="660400" cy="641350"/>
            </a:xfrm>
            <a:prstGeom prst="rect">
              <a:avLst/>
            </a:prstGeom>
          </p:spPr>
          <p:txBody>
            <a:bodyPr lIns="50800" tIns="50800" rIns="50800" bIns="50800" rtlCol="0" anchor="ctr"/>
            <a:lstStyle/>
            <a:p>
              <a:pPr algn="ctr">
                <a:lnSpc>
                  <a:spcPts val="2750"/>
                </a:lnSpc>
              </a:pPr>
              <a:endParaRPr/>
            </a:p>
          </p:txBody>
        </p:sp>
      </p:grpSp>
      <p:sp>
        <p:nvSpPr>
          <p:cNvPr id="16" name="Freeform 16"/>
          <p:cNvSpPr/>
          <p:nvPr/>
        </p:nvSpPr>
        <p:spPr>
          <a:xfrm>
            <a:off x="2576309" y="7198684"/>
            <a:ext cx="243888" cy="334666"/>
          </a:xfrm>
          <a:custGeom>
            <a:avLst/>
            <a:gdLst/>
            <a:ahLst/>
            <a:cxnLst/>
            <a:rect l="l" t="t" r="r" b="b"/>
            <a:pathLst>
              <a:path w="243888" h="334666">
                <a:moveTo>
                  <a:pt x="0" y="0"/>
                </a:moveTo>
                <a:lnTo>
                  <a:pt x="243888" y="0"/>
                </a:lnTo>
                <a:lnTo>
                  <a:pt x="243888" y="334666"/>
                </a:lnTo>
                <a:lnTo>
                  <a:pt x="0" y="33466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7" name="AutoShape 17"/>
          <p:cNvSpPr/>
          <p:nvPr/>
        </p:nvSpPr>
        <p:spPr>
          <a:xfrm>
            <a:off x="1266063" y="5820952"/>
            <a:ext cx="9759736" cy="0"/>
          </a:xfrm>
          <a:prstGeom prst="line">
            <a:avLst/>
          </a:prstGeom>
          <a:ln w="38100" cap="flat">
            <a:solidFill>
              <a:srgbClr val="195759"/>
            </a:solidFill>
            <a:prstDash val="solid"/>
            <a:headEnd type="none" w="sm" len="sm"/>
            <a:tailEnd type="none" w="sm" len="sm"/>
          </a:ln>
        </p:spPr>
      </p:sp>
      <p:sp>
        <p:nvSpPr>
          <p:cNvPr id="18" name="TextBox 18"/>
          <p:cNvSpPr txBox="1"/>
          <p:nvPr/>
        </p:nvSpPr>
        <p:spPr>
          <a:xfrm>
            <a:off x="1266063" y="2601971"/>
            <a:ext cx="9759736" cy="2439676"/>
          </a:xfrm>
          <a:prstGeom prst="rect">
            <a:avLst/>
          </a:prstGeom>
        </p:spPr>
        <p:txBody>
          <a:bodyPr lIns="0" tIns="0" rIns="0" bIns="0" rtlCol="0" anchor="t">
            <a:spAutoFit/>
          </a:bodyPr>
          <a:lstStyle/>
          <a:p>
            <a:pPr algn="l">
              <a:lnSpc>
                <a:spcPts val="19879"/>
              </a:lnSpc>
              <a:spcBef>
                <a:spcPct val="0"/>
              </a:spcBef>
            </a:pPr>
            <a:r>
              <a:rPr lang="en-US" sz="14199" b="1">
                <a:solidFill>
                  <a:srgbClr val="33326B"/>
                </a:solidFill>
                <a:latin typeface="TT Chocolates Bold"/>
                <a:ea typeface="TT Chocolates Bold"/>
                <a:cs typeface="TT Chocolates Bold"/>
                <a:sym typeface="TT Chocolates Bold"/>
              </a:rPr>
              <a:t>THNK YOU !  </a:t>
            </a:r>
          </a:p>
        </p:txBody>
      </p:sp>
      <p:sp>
        <p:nvSpPr>
          <p:cNvPr id="19" name="TextBox 19"/>
          <p:cNvSpPr txBox="1"/>
          <p:nvPr/>
        </p:nvSpPr>
        <p:spPr>
          <a:xfrm>
            <a:off x="1266063" y="4852326"/>
            <a:ext cx="8465531" cy="515673"/>
          </a:xfrm>
          <a:prstGeom prst="rect">
            <a:avLst/>
          </a:prstGeom>
        </p:spPr>
        <p:txBody>
          <a:bodyPr lIns="0" tIns="0" rIns="0" bIns="0" rtlCol="0" anchor="t">
            <a:spAutoFit/>
          </a:bodyPr>
          <a:lstStyle/>
          <a:p>
            <a:pPr algn="l">
              <a:lnSpc>
                <a:spcPts val="4127"/>
              </a:lnSpc>
              <a:spcBef>
                <a:spcPct val="0"/>
              </a:spcBef>
            </a:pPr>
            <a:r>
              <a:rPr lang="en-US" sz="2947">
                <a:solidFill>
                  <a:srgbClr val="33326B"/>
                </a:solidFill>
                <a:latin typeface="Hind Siliguri"/>
                <a:ea typeface="Hind Siliguri"/>
                <a:cs typeface="Hind Siliguri"/>
                <a:sym typeface="Hind Siliguri"/>
              </a:rPr>
              <a:t>Open floor for your question.</a:t>
            </a:r>
          </a:p>
        </p:txBody>
      </p:sp>
      <p:sp>
        <p:nvSpPr>
          <p:cNvPr id="20" name="Freeform 20"/>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7"/>
            <a:stretch>
              <a:fillRect/>
            </a:stretch>
          </a:blipFill>
        </p:spPr>
      </p:sp>
      <p:sp>
        <p:nvSpPr>
          <p:cNvPr id="21" name="TextBox 21"/>
          <p:cNvSpPr txBox="1"/>
          <p:nvPr/>
        </p:nvSpPr>
        <p:spPr>
          <a:xfrm>
            <a:off x="14409539" y="981075"/>
            <a:ext cx="1351451" cy="349249"/>
          </a:xfrm>
          <a:prstGeom prst="rect">
            <a:avLst/>
          </a:prstGeom>
        </p:spPr>
        <p:txBody>
          <a:bodyPr lIns="0" tIns="0" rIns="0" bIns="0" rtlCol="0" anchor="t">
            <a:spAutoFit/>
          </a:bodyPr>
          <a:lstStyle/>
          <a:p>
            <a:pPr algn="ctr" rtl="1">
              <a:lnSpc>
                <a:spcPts val="2800"/>
              </a:lnSpc>
              <a:spcBef>
                <a:spcPct val="0"/>
              </a:spcBef>
            </a:pPr>
            <a:r>
              <a:rPr lang="en-US" sz="2000" b="1" i="1">
                <a:solidFill>
                  <a:srgbClr val="FFFFFF"/>
                </a:solidFill>
                <a:latin typeface="Be Vietnam Medium Italics"/>
                <a:ea typeface="Be Vietnam Medium Italics"/>
                <a:cs typeface="Be Vietnam Medium Italics"/>
                <a:sym typeface="Be Vietnam Medium Italics"/>
              </a:rPr>
              <a:t>Fall 2025</a:t>
            </a:r>
          </a:p>
        </p:txBody>
      </p:sp>
      <p:sp>
        <p:nvSpPr>
          <p:cNvPr id="22" name="TextBox 22"/>
          <p:cNvSpPr txBox="1"/>
          <p:nvPr/>
        </p:nvSpPr>
        <p:spPr>
          <a:xfrm>
            <a:off x="14444749" y="1555737"/>
            <a:ext cx="3478169" cy="645751"/>
          </a:xfrm>
          <a:prstGeom prst="rect">
            <a:avLst/>
          </a:prstGeom>
        </p:spPr>
        <p:txBody>
          <a:bodyPr lIns="0" tIns="0" rIns="0" bIns="0" rtlCol="0" anchor="t">
            <a:spAutoFit/>
          </a:bodyPr>
          <a:lstStyle/>
          <a:p>
            <a:pPr algn="l" rtl="1">
              <a:lnSpc>
                <a:spcPts val="1778"/>
              </a:lnSpc>
            </a:pPr>
            <a:r>
              <a:rPr lang="en-US" sz="1270" b="1" i="1">
                <a:solidFill>
                  <a:srgbClr val="FFFFFF"/>
                </a:solidFill>
                <a:latin typeface="Be Vietnam Ultra-Bold Italics"/>
                <a:ea typeface="Be Vietnam Ultra-Bold Italics"/>
                <a:cs typeface="Be Vietnam Ultra-Bold Italics"/>
                <a:sym typeface="Be Vietnam Ultra-Bold Italics"/>
              </a:rPr>
              <a:t>Department of Computer Science</a:t>
            </a:r>
          </a:p>
          <a:p>
            <a:pPr algn="l" rtl="1">
              <a:lnSpc>
                <a:spcPts val="1778"/>
              </a:lnSpc>
              <a:spcBef>
                <a:spcPct val="0"/>
              </a:spcBef>
            </a:pPr>
            <a:r>
              <a:rPr lang="ar-EG" sz="1270" b="1" i="1">
                <a:solidFill>
                  <a:srgbClr val="FFFFFF"/>
                </a:solidFill>
                <a:latin typeface="Be Vietnam Ultra-Bold Italics"/>
                <a:ea typeface="Be Vietnam Ultra-Bold Italics"/>
                <a:cs typeface="Be Vietnam Ultra-Bold Italics"/>
                <a:sym typeface="Be Vietnam Ultra-Bold Italics"/>
                <a:rtl/>
              </a:rPr>
              <a:t> </a:t>
            </a:r>
            <a:r>
              <a:rPr lang="en-US" sz="1270" b="1" i="1">
                <a:solidFill>
                  <a:srgbClr val="FFFFFF"/>
                </a:solidFill>
                <a:latin typeface="Be Vietnam Ultra-Bold Italics"/>
                <a:ea typeface="Be Vietnam Ultra-Bold Italics"/>
                <a:cs typeface="Be Vietnam Ultra-Bold Italics"/>
                <a:sym typeface="Be Vietnam Ultra-Bold Italics"/>
              </a:rPr>
              <a:t>College of Computer and Cyber Sciences and Software Engineering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flipV="1">
            <a:off x="11083240" y="-278467"/>
            <a:ext cx="7479071" cy="11923156"/>
          </a:xfrm>
          <a:custGeom>
            <a:avLst/>
            <a:gdLst/>
            <a:ahLst/>
            <a:cxnLst/>
            <a:rect l="l" t="t" r="r" b="b"/>
            <a:pathLst>
              <a:path w="7479071" h="11923156">
                <a:moveTo>
                  <a:pt x="0" y="11923157"/>
                </a:moveTo>
                <a:lnTo>
                  <a:pt x="7479071" y="11923157"/>
                </a:lnTo>
                <a:lnTo>
                  <a:pt x="7479071" y="0"/>
                </a:lnTo>
                <a:lnTo>
                  <a:pt x="0" y="0"/>
                </a:lnTo>
                <a:lnTo>
                  <a:pt x="0" y="11923157"/>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079973" y="2475149"/>
            <a:ext cx="10702279" cy="1394386"/>
          </a:xfrm>
          <a:prstGeom prst="rect">
            <a:avLst/>
          </a:prstGeom>
        </p:spPr>
        <p:txBody>
          <a:bodyPr lIns="0" tIns="0" rIns="0" bIns="0" rtlCol="0" anchor="t">
            <a:spAutoFit/>
          </a:bodyPr>
          <a:lstStyle/>
          <a:p>
            <a:pPr algn="l">
              <a:lnSpc>
                <a:spcPts val="11466"/>
              </a:lnSpc>
            </a:pPr>
            <a:r>
              <a:rPr lang="en-US" sz="8309" b="1">
                <a:solidFill>
                  <a:srgbClr val="01003B"/>
                </a:solidFill>
                <a:latin typeface="Be Vietnam Ultra-Bold"/>
                <a:ea typeface="Be Vietnam Ultra-Bold"/>
                <a:cs typeface="Be Vietnam Ultra-Bold"/>
                <a:sym typeface="Be Vietnam Ultra-Bold"/>
              </a:rPr>
              <a:t>0.1 INTRODUCTION</a:t>
            </a:r>
          </a:p>
        </p:txBody>
      </p:sp>
      <p:grpSp>
        <p:nvGrpSpPr>
          <p:cNvPr id="5" name="Group 5"/>
          <p:cNvGrpSpPr/>
          <p:nvPr/>
        </p:nvGrpSpPr>
        <p:grpSpPr>
          <a:xfrm rot="5400000">
            <a:off x="-4779776" y="3713001"/>
            <a:ext cx="7458372" cy="3632225"/>
            <a:chOff x="0" y="0"/>
            <a:chExt cx="1964345" cy="956635"/>
          </a:xfrm>
        </p:grpSpPr>
        <p:sp>
          <p:nvSpPr>
            <p:cNvPr id="6" name="Freeform 6"/>
            <p:cNvSpPr/>
            <p:nvPr/>
          </p:nvSpPr>
          <p:spPr>
            <a:xfrm>
              <a:off x="0" y="0"/>
              <a:ext cx="1964345" cy="956635"/>
            </a:xfrm>
            <a:custGeom>
              <a:avLst/>
              <a:gdLst/>
              <a:ahLst/>
              <a:cxnLst/>
              <a:rect l="l" t="t" r="r" b="b"/>
              <a:pathLst>
                <a:path w="1964345" h="956635">
                  <a:moveTo>
                    <a:pt x="0" y="0"/>
                  </a:moveTo>
                  <a:lnTo>
                    <a:pt x="1964345" y="0"/>
                  </a:lnTo>
                  <a:lnTo>
                    <a:pt x="1964345" y="956635"/>
                  </a:lnTo>
                  <a:lnTo>
                    <a:pt x="0" y="956635"/>
                  </a:lnTo>
                  <a:close/>
                </a:path>
              </a:pathLst>
            </a:custGeom>
            <a:solidFill>
              <a:srgbClr val="E8B96A"/>
            </a:solidFill>
          </p:spPr>
        </p:sp>
        <p:sp>
          <p:nvSpPr>
            <p:cNvPr id="7" name="TextBox 7"/>
            <p:cNvSpPr txBox="1"/>
            <p:nvPr/>
          </p:nvSpPr>
          <p:spPr>
            <a:xfrm>
              <a:off x="0" y="-47625"/>
              <a:ext cx="1964345" cy="1004260"/>
            </a:xfrm>
            <a:prstGeom prst="rect">
              <a:avLst/>
            </a:prstGeom>
          </p:spPr>
          <p:txBody>
            <a:bodyPr lIns="50800" tIns="50800" rIns="50800" bIns="50800" rtlCol="0" anchor="ctr"/>
            <a:lstStyle/>
            <a:p>
              <a:pPr algn="ctr">
                <a:lnSpc>
                  <a:spcPts val="2800"/>
                </a:lnSpc>
              </a:pPr>
              <a:endParaRPr/>
            </a:p>
          </p:txBody>
        </p:sp>
      </p:grpSp>
      <p:sp>
        <p:nvSpPr>
          <p:cNvPr id="8" name="TextBox 8"/>
          <p:cNvSpPr txBox="1"/>
          <p:nvPr/>
        </p:nvSpPr>
        <p:spPr>
          <a:xfrm>
            <a:off x="2082347" y="3991327"/>
            <a:ext cx="7684068" cy="5457679"/>
          </a:xfrm>
          <a:prstGeom prst="rect">
            <a:avLst/>
          </a:prstGeom>
        </p:spPr>
        <p:txBody>
          <a:bodyPr lIns="0" tIns="0" rIns="0" bIns="0" rtlCol="0" anchor="t">
            <a:spAutoFit/>
          </a:bodyPr>
          <a:lstStyle/>
          <a:p>
            <a:pPr algn="l">
              <a:lnSpc>
                <a:spcPts val="4804"/>
              </a:lnSpc>
            </a:pPr>
            <a:r>
              <a:rPr lang="en-US" sz="3002">
                <a:solidFill>
                  <a:srgbClr val="01003B"/>
                </a:solidFill>
                <a:latin typeface="Be Vietnam"/>
                <a:ea typeface="Be Vietnam"/>
                <a:cs typeface="Be Vietnam"/>
                <a:sym typeface="Be Vietnam"/>
              </a:rPr>
              <a:t>1.1 Background Statement</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1.2 Problem Statement</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1.3 Project Motivation</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1.4 Scope and Limitation</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1.5 Report Organization</a:t>
            </a:r>
          </a:p>
        </p:txBody>
      </p:sp>
      <p:sp>
        <p:nvSpPr>
          <p:cNvPr id="9" name="Freeform 9"/>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5"/>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10800000">
            <a:off x="-588086" y="-3567086"/>
            <a:ext cx="21640247" cy="11065759"/>
            <a:chOff x="0" y="0"/>
            <a:chExt cx="5699489" cy="2914439"/>
          </a:xfrm>
        </p:grpSpPr>
        <p:sp>
          <p:nvSpPr>
            <p:cNvPr id="4" name="Freeform 4"/>
            <p:cNvSpPr/>
            <p:nvPr/>
          </p:nvSpPr>
          <p:spPr>
            <a:xfrm>
              <a:off x="0" y="0"/>
              <a:ext cx="5699489" cy="2914439"/>
            </a:xfrm>
            <a:custGeom>
              <a:avLst/>
              <a:gdLst/>
              <a:ahLst/>
              <a:cxnLst/>
              <a:rect l="l" t="t" r="r" b="b"/>
              <a:pathLst>
                <a:path w="5699489" h="2914439">
                  <a:moveTo>
                    <a:pt x="0" y="0"/>
                  </a:moveTo>
                  <a:lnTo>
                    <a:pt x="5699489" y="0"/>
                  </a:lnTo>
                  <a:lnTo>
                    <a:pt x="5699489" y="2914439"/>
                  </a:lnTo>
                  <a:lnTo>
                    <a:pt x="0" y="2914439"/>
                  </a:lnTo>
                  <a:close/>
                </a:path>
              </a:pathLst>
            </a:custGeom>
            <a:solidFill>
              <a:srgbClr val="195759"/>
            </a:solidFill>
          </p:spPr>
        </p:sp>
        <p:sp>
          <p:nvSpPr>
            <p:cNvPr id="5" name="TextBox 5"/>
            <p:cNvSpPr txBox="1"/>
            <p:nvPr/>
          </p:nvSpPr>
          <p:spPr>
            <a:xfrm>
              <a:off x="0" y="-47625"/>
              <a:ext cx="5699489" cy="2962064"/>
            </a:xfrm>
            <a:prstGeom prst="rect">
              <a:avLst/>
            </a:prstGeom>
          </p:spPr>
          <p:txBody>
            <a:bodyPr lIns="50800" tIns="50800" rIns="50800" bIns="50800" rtlCol="0" anchor="ctr"/>
            <a:lstStyle/>
            <a:p>
              <a:pPr algn="ctr">
                <a:lnSpc>
                  <a:spcPts val="2800"/>
                </a:lnSpc>
              </a:pPr>
              <a:endParaRPr/>
            </a:p>
          </p:txBody>
        </p:sp>
      </p:grpSp>
      <p:grpSp>
        <p:nvGrpSpPr>
          <p:cNvPr id="6" name="Group 6"/>
          <p:cNvGrpSpPr/>
          <p:nvPr/>
        </p:nvGrpSpPr>
        <p:grpSpPr>
          <a:xfrm>
            <a:off x="209618" y="8194369"/>
            <a:ext cx="3421352" cy="638813"/>
            <a:chOff x="0" y="0"/>
            <a:chExt cx="2176597" cy="406400"/>
          </a:xfrm>
        </p:grpSpPr>
        <p:sp>
          <p:nvSpPr>
            <p:cNvPr id="7" name="Freeform 7"/>
            <p:cNvSpPr/>
            <p:nvPr/>
          </p:nvSpPr>
          <p:spPr>
            <a:xfrm>
              <a:off x="0" y="0"/>
              <a:ext cx="2176597" cy="406400"/>
            </a:xfrm>
            <a:custGeom>
              <a:avLst/>
              <a:gdLst/>
              <a:ahLst/>
              <a:cxnLst/>
              <a:rect l="l" t="t" r="r" b="b"/>
              <a:pathLst>
                <a:path w="2176597" h="406400">
                  <a:moveTo>
                    <a:pt x="1973397" y="0"/>
                  </a:moveTo>
                  <a:cubicBezTo>
                    <a:pt x="2085621" y="0"/>
                    <a:pt x="2176597" y="90976"/>
                    <a:pt x="2176597" y="203200"/>
                  </a:cubicBezTo>
                  <a:cubicBezTo>
                    <a:pt x="2176597" y="315424"/>
                    <a:pt x="2085621" y="406400"/>
                    <a:pt x="1973397" y="406400"/>
                  </a:cubicBezTo>
                  <a:lnTo>
                    <a:pt x="203200" y="406400"/>
                  </a:lnTo>
                  <a:cubicBezTo>
                    <a:pt x="90976" y="406400"/>
                    <a:pt x="0" y="315424"/>
                    <a:pt x="0" y="203200"/>
                  </a:cubicBezTo>
                  <a:cubicBezTo>
                    <a:pt x="0" y="90976"/>
                    <a:pt x="90976" y="0"/>
                    <a:pt x="203200" y="0"/>
                  </a:cubicBezTo>
                  <a:close/>
                </a:path>
              </a:pathLst>
            </a:custGeom>
            <a:solidFill>
              <a:srgbClr val="FFFFFF"/>
            </a:solidFill>
            <a:ln w="85725" cap="sq">
              <a:solidFill>
                <a:srgbClr val="48CFAE"/>
              </a:solidFill>
              <a:prstDash val="solid"/>
              <a:miter/>
            </a:ln>
          </p:spPr>
        </p:sp>
        <p:sp>
          <p:nvSpPr>
            <p:cNvPr id="8" name="TextBox 8"/>
            <p:cNvSpPr txBox="1"/>
            <p:nvPr/>
          </p:nvSpPr>
          <p:spPr>
            <a:xfrm>
              <a:off x="0" y="-57150"/>
              <a:ext cx="2176597" cy="463550"/>
            </a:xfrm>
            <a:prstGeom prst="rect">
              <a:avLst/>
            </a:prstGeom>
          </p:spPr>
          <p:txBody>
            <a:bodyPr lIns="50800" tIns="50800" rIns="50800" bIns="50800" rtlCol="0" anchor="ctr"/>
            <a:lstStyle/>
            <a:p>
              <a:pPr algn="ctr">
                <a:lnSpc>
                  <a:spcPts val="4480"/>
                </a:lnSpc>
              </a:pPr>
              <a:endParaRPr/>
            </a:p>
          </p:txBody>
        </p:sp>
      </p:grpSp>
      <p:grpSp>
        <p:nvGrpSpPr>
          <p:cNvPr id="9" name="Group 9"/>
          <p:cNvGrpSpPr/>
          <p:nvPr/>
        </p:nvGrpSpPr>
        <p:grpSpPr>
          <a:xfrm rot="8100000">
            <a:off x="16089978" y="2258677"/>
            <a:ext cx="1516098" cy="1593011"/>
            <a:chOff x="0" y="0"/>
            <a:chExt cx="509308" cy="535146"/>
          </a:xfrm>
        </p:grpSpPr>
        <p:sp>
          <p:nvSpPr>
            <p:cNvPr id="10" name="Freeform 10"/>
            <p:cNvSpPr/>
            <p:nvPr/>
          </p:nvSpPr>
          <p:spPr>
            <a:xfrm>
              <a:off x="0" y="0"/>
              <a:ext cx="509308" cy="535146"/>
            </a:xfrm>
            <a:custGeom>
              <a:avLst/>
              <a:gdLst/>
              <a:ahLst/>
              <a:cxnLst/>
              <a:rect l="l" t="t" r="r" b="b"/>
              <a:pathLst>
                <a:path w="509308" h="535146">
                  <a:moveTo>
                    <a:pt x="71491" y="0"/>
                  </a:moveTo>
                  <a:lnTo>
                    <a:pt x="437818" y="0"/>
                  </a:lnTo>
                  <a:cubicBezTo>
                    <a:pt x="477301" y="0"/>
                    <a:pt x="509308" y="32007"/>
                    <a:pt x="509308" y="71491"/>
                  </a:cubicBezTo>
                  <a:lnTo>
                    <a:pt x="509308" y="463655"/>
                  </a:lnTo>
                  <a:cubicBezTo>
                    <a:pt x="509308" y="503138"/>
                    <a:pt x="477301" y="535146"/>
                    <a:pt x="437818" y="535146"/>
                  </a:cubicBezTo>
                  <a:lnTo>
                    <a:pt x="71491" y="535146"/>
                  </a:lnTo>
                  <a:cubicBezTo>
                    <a:pt x="32007" y="535146"/>
                    <a:pt x="0" y="503138"/>
                    <a:pt x="0" y="463655"/>
                  </a:cubicBezTo>
                  <a:lnTo>
                    <a:pt x="0" y="71491"/>
                  </a:lnTo>
                  <a:cubicBezTo>
                    <a:pt x="0" y="32007"/>
                    <a:pt x="32007" y="0"/>
                    <a:pt x="71491" y="0"/>
                  </a:cubicBezTo>
                  <a:close/>
                </a:path>
              </a:pathLst>
            </a:custGeom>
            <a:gradFill rotWithShape="1">
              <a:gsLst>
                <a:gs pos="0">
                  <a:srgbClr val="48CFAE">
                    <a:alpha val="100000"/>
                  </a:srgbClr>
                </a:gs>
                <a:gs pos="100000">
                  <a:srgbClr val="006D83">
                    <a:alpha val="100000"/>
                  </a:srgbClr>
                </a:gs>
              </a:gsLst>
              <a:lin ang="0"/>
            </a:gradFill>
          </p:spPr>
        </p:sp>
        <p:sp>
          <p:nvSpPr>
            <p:cNvPr id="11" name="TextBox 11"/>
            <p:cNvSpPr txBox="1"/>
            <p:nvPr/>
          </p:nvSpPr>
          <p:spPr>
            <a:xfrm>
              <a:off x="0" y="-47625"/>
              <a:ext cx="509308" cy="582771"/>
            </a:xfrm>
            <a:prstGeom prst="rect">
              <a:avLst/>
            </a:prstGeom>
          </p:spPr>
          <p:txBody>
            <a:bodyPr lIns="50800" tIns="50800" rIns="50800" bIns="50800" rtlCol="0" anchor="ctr"/>
            <a:lstStyle/>
            <a:p>
              <a:pPr algn="ctr">
                <a:lnSpc>
                  <a:spcPts val="2800"/>
                </a:lnSpc>
              </a:pPr>
              <a:endParaRPr/>
            </a:p>
          </p:txBody>
        </p:sp>
      </p:grpSp>
      <p:grpSp>
        <p:nvGrpSpPr>
          <p:cNvPr id="12" name="Group 12"/>
          <p:cNvGrpSpPr/>
          <p:nvPr/>
        </p:nvGrpSpPr>
        <p:grpSpPr>
          <a:xfrm rot="8100000">
            <a:off x="12586469" y="-3483973"/>
            <a:ext cx="5453301" cy="5219411"/>
            <a:chOff x="0" y="0"/>
            <a:chExt cx="812800" cy="777939"/>
          </a:xfrm>
        </p:grpSpPr>
        <p:sp>
          <p:nvSpPr>
            <p:cNvPr id="13" name="Freeform 13"/>
            <p:cNvSpPr/>
            <p:nvPr/>
          </p:nvSpPr>
          <p:spPr>
            <a:xfrm>
              <a:off x="0" y="0"/>
              <a:ext cx="812800" cy="777939"/>
            </a:xfrm>
            <a:custGeom>
              <a:avLst/>
              <a:gdLst/>
              <a:ahLst/>
              <a:cxnLst/>
              <a:rect l="l" t="t" r="r" b="b"/>
              <a:pathLst>
                <a:path w="812800" h="777939">
                  <a:moveTo>
                    <a:pt x="19875" y="0"/>
                  </a:moveTo>
                  <a:lnTo>
                    <a:pt x="792925" y="0"/>
                  </a:lnTo>
                  <a:cubicBezTo>
                    <a:pt x="803901" y="0"/>
                    <a:pt x="812800" y="8899"/>
                    <a:pt x="812800" y="19875"/>
                  </a:cubicBezTo>
                  <a:lnTo>
                    <a:pt x="812800" y="758064"/>
                  </a:lnTo>
                  <a:cubicBezTo>
                    <a:pt x="812800" y="769041"/>
                    <a:pt x="803901" y="777939"/>
                    <a:pt x="792925" y="777939"/>
                  </a:cubicBezTo>
                  <a:lnTo>
                    <a:pt x="19875" y="777939"/>
                  </a:lnTo>
                  <a:cubicBezTo>
                    <a:pt x="8899" y="777939"/>
                    <a:pt x="0" y="769041"/>
                    <a:pt x="0" y="758064"/>
                  </a:cubicBezTo>
                  <a:lnTo>
                    <a:pt x="0" y="19875"/>
                  </a:lnTo>
                  <a:cubicBezTo>
                    <a:pt x="0" y="8899"/>
                    <a:pt x="8899" y="0"/>
                    <a:pt x="19875" y="0"/>
                  </a:cubicBezTo>
                  <a:close/>
                </a:path>
              </a:pathLst>
            </a:custGeom>
            <a:gradFill rotWithShape="1">
              <a:gsLst>
                <a:gs pos="0">
                  <a:srgbClr val="48CFAE">
                    <a:alpha val="100000"/>
                  </a:srgbClr>
                </a:gs>
                <a:gs pos="100000">
                  <a:srgbClr val="006D83">
                    <a:alpha val="100000"/>
                  </a:srgbClr>
                </a:gs>
              </a:gsLst>
              <a:lin ang="5400000"/>
            </a:gradFill>
          </p:spPr>
        </p:sp>
        <p:sp>
          <p:nvSpPr>
            <p:cNvPr id="14" name="TextBox 14"/>
            <p:cNvSpPr txBox="1"/>
            <p:nvPr/>
          </p:nvSpPr>
          <p:spPr>
            <a:xfrm>
              <a:off x="0" y="-47625"/>
              <a:ext cx="812800" cy="825564"/>
            </a:xfrm>
            <a:prstGeom prst="rect">
              <a:avLst/>
            </a:prstGeom>
          </p:spPr>
          <p:txBody>
            <a:bodyPr lIns="50800" tIns="50800" rIns="50800" bIns="50800" rtlCol="0" anchor="ctr"/>
            <a:lstStyle/>
            <a:p>
              <a:pPr algn="ctr">
                <a:lnSpc>
                  <a:spcPts val="2800"/>
                </a:lnSpc>
              </a:pPr>
              <a:endParaRPr/>
            </a:p>
          </p:txBody>
        </p:sp>
      </p:grpSp>
      <p:grpSp>
        <p:nvGrpSpPr>
          <p:cNvPr id="15" name="Group 15"/>
          <p:cNvGrpSpPr/>
          <p:nvPr/>
        </p:nvGrpSpPr>
        <p:grpSpPr>
          <a:xfrm rot="-2700000">
            <a:off x="17980229" y="-1092241"/>
            <a:ext cx="5687192" cy="5453301"/>
            <a:chOff x="0" y="0"/>
            <a:chExt cx="847661" cy="812800"/>
          </a:xfrm>
        </p:grpSpPr>
        <p:sp>
          <p:nvSpPr>
            <p:cNvPr id="16" name="Freeform 16"/>
            <p:cNvSpPr/>
            <p:nvPr/>
          </p:nvSpPr>
          <p:spPr>
            <a:xfrm>
              <a:off x="0" y="0"/>
              <a:ext cx="847661" cy="812800"/>
            </a:xfrm>
            <a:custGeom>
              <a:avLst/>
              <a:gdLst/>
              <a:ahLst/>
              <a:cxnLst/>
              <a:rect l="l" t="t" r="r" b="b"/>
              <a:pathLst>
                <a:path w="847661" h="812800">
                  <a:moveTo>
                    <a:pt x="19058" y="0"/>
                  </a:moveTo>
                  <a:lnTo>
                    <a:pt x="828603" y="0"/>
                  </a:lnTo>
                  <a:cubicBezTo>
                    <a:pt x="839128" y="0"/>
                    <a:pt x="847661" y="8533"/>
                    <a:pt x="847661" y="19058"/>
                  </a:cubicBezTo>
                  <a:lnTo>
                    <a:pt x="847661" y="793742"/>
                  </a:lnTo>
                  <a:cubicBezTo>
                    <a:pt x="847661" y="798796"/>
                    <a:pt x="845653" y="803644"/>
                    <a:pt x="842079" y="807218"/>
                  </a:cubicBezTo>
                  <a:cubicBezTo>
                    <a:pt x="838505" y="810792"/>
                    <a:pt x="833657" y="812800"/>
                    <a:pt x="828603" y="812800"/>
                  </a:cubicBezTo>
                  <a:lnTo>
                    <a:pt x="19058" y="812800"/>
                  </a:lnTo>
                  <a:cubicBezTo>
                    <a:pt x="14004" y="812800"/>
                    <a:pt x="9156" y="810792"/>
                    <a:pt x="5582" y="807218"/>
                  </a:cubicBezTo>
                  <a:cubicBezTo>
                    <a:pt x="2008" y="803644"/>
                    <a:pt x="0" y="798796"/>
                    <a:pt x="0" y="793742"/>
                  </a:cubicBezTo>
                  <a:lnTo>
                    <a:pt x="0" y="19058"/>
                  </a:lnTo>
                  <a:cubicBezTo>
                    <a:pt x="0" y="14004"/>
                    <a:pt x="2008" y="9156"/>
                    <a:pt x="5582" y="5582"/>
                  </a:cubicBezTo>
                  <a:cubicBezTo>
                    <a:pt x="9156" y="2008"/>
                    <a:pt x="14004" y="0"/>
                    <a:pt x="19058" y="0"/>
                  </a:cubicBezTo>
                  <a:close/>
                </a:path>
              </a:pathLst>
            </a:custGeom>
            <a:gradFill rotWithShape="1">
              <a:gsLst>
                <a:gs pos="0">
                  <a:srgbClr val="FFDE59">
                    <a:alpha val="100000"/>
                  </a:srgbClr>
                </a:gs>
                <a:gs pos="100000">
                  <a:srgbClr val="FF914D">
                    <a:alpha val="100000"/>
                  </a:srgbClr>
                </a:gs>
              </a:gsLst>
              <a:lin ang="0"/>
            </a:gradFill>
          </p:spPr>
        </p:sp>
        <p:sp>
          <p:nvSpPr>
            <p:cNvPr id="17" name="TextBox 17"/>
            <p:cNvSpPr txBox="1"/>
            <p:nvPr/>
          </p:nvSpPr>
          <p:spPr>
            <a:xfrm>
              <a:off x="0" y="-47625"/>
              <a:ext cx="847661" cy="860425"/>
            </a:xfrm>
            <a:prstGeom prst="rect">
              <a:avLst/>
            </a:prstGeom>
          </p:spPr>
          <p:txBody>
            <a:bodyPr lIns="50800" tIns="50800" rIns="50800" bIns="50800" rtlCol="0" anchor="ctr"/>
            <a:lstStyle/>
            <a:p>
              <a:pPr algn="ctr">
                <a:lnSpc>
                  <a:spcPts val="2800"/>
                </a:lnSpc>
              </a:pPr>
              <a:endParaRPr/>
            </a:p>
          </p:txBody>
        </p:sp>
      </p:grpSp>
      <p:grpSp>
        <p:nvGrpSpPr>
          <p:cNvPr id="18" name="Group 18"/>
          <p:cNvGrpSpPr/>
          <p:nvPr/>
        </p:nvGrpSpPr>
        <p:grpSpPr>
          <a:xfrm rot="-8100000">
            <a:off x="16216540" y="1042460"/>
            <a:ext cx="1135210" cy="1183899"/>
            <a:chOff x="0" y="0"/>
            <a:chExt cx="812800" cy="847661"/>
          </a:xfrm>
        </p:grpSpPr>
        <p:sp>
          <p:nvSpPr>
            <p:cNvPr id="19" name="Freeform 19"/>
            <p:cNvSpPr/>
            <p:nvPr/>
          </p:nvSpPr>
          <p:spPr>
            <a:xfrm>
              <a:off x="0" y="0"/>
              <a:ext cx="812800" cy="847661"/>
            </a:xfrm>
            <a:custGeom>
              <a:avLst/>
              <a:gdLst/>
              <a:ahLst/>
              <a:cxnLst/>
              <a:rect l="l" t="t" r="r" b="b"/>
              <a:pathLst>
                <a:path w="812800" h="847661">
                  <a:moveTo>
                    <a:pt x="95477" y="0"/>
                  </a:moveTo>
                  <a:lnTo>
                    <a:pt x="717323" y="0"/>
                  </a:lnTo>
                  <a:cubicBezTo>
                    <a:pt x="742645" y="0"/>
                    <a:pt x="766930" y="10059"/>
                    <a:pt x="784835" y="27965"/>
                  </a:cubicBezTo>
                  <a:cubicBezTo>
                    <a:pt x="802741" y="45870"/>
                    <a:pt x="812800" y="70155"/>
                    <a:pt x="812800" y="95477"/>
                  </a:cubicBezTo>
                  <a:lnTo>
                    <a:pt x="812800" y="752183"/>
                  </a:lnTo>
                  <a:cubicBezTo>
                    <a:pt x="812800" y="777506"/>
                    <a:pt x="802741" y="801791"/>
                    <a:pt x="784835" y="819696"/>
                  </a:cubicBezTo>
                  <a:cubicBezTo>
                    <a:pt x="766930" y="837602"/>
                    <a:pt x="742645" y="847661"/>
                    <a:pt x="717323" y="847661"/>
                  </a:cubicBezTo>
                  <a:lnTo>
                    <a:pt x="95477" y="847661"/>
                  </a:lnTo>
                  <a:cubicBezTo>
                    <a:pt x="70155" y="847661"/>
                    <a:pt x="45870" y="837602"/>
                    <a:pt x="27965" y="819696"/>
                  </a:cubicBezTo>
                  <a:cubicBezTo>
                    <a:pt x="10059" y="801791"/>
                    <a:pt x="0" y="777506"/>
                    <a:pt x="0" y="752183"/>
                  </a:cubicBezTo>
                  <a:lnTo>
                    <a:pt x="0" y="95477"/>
                  </a:lnTo>
                  <a:cubicBezTo>
                    <a:pt x="0" y="70155"/>
                    <a:pt x="10059" y="45870"/>
                    <a:pt x="27965" y="27965"/>
                  </a:cubicBezTo>
                  <a:cubicBezTo>
                    <a:pt x="45870" y="10059"/>
                    <a:pt x="70155" y="0"/>
                    <a:pt x="95477" y="0"/>
                  </a:cubicBezTo>
                  <a:close/>
                </a:path>
              </a:pathLst>
            </a:custGeom>
            <a:solidFill>
              <a:srgbClr val="33326B"/>
            </a:solidFill>
          </p:spPr>
        </p:sp>
        <p:sp>
          <p:nvSpPr>
            <p:cNvPr id="20" name="TextBox 20"/>
            <p:cNvSpPr txBox="1"/>
            <p:nvPr/>
          </p:nvSpPr>
          <p:spPr>
            <a:xfrm>
              <a:off x="0" y="-47625"/>
              <a:ext cx="812800" cy="895286"/>
            </a:xfrm>
            <a:prstGeom prst="rect">
              <a:avLst/>
            </a:prstGeom>
          </p:spPr>
          <p:txBody>
            <a:bodyPr lIns="50800" tIns="50800" rIns="50800" bIns="50800" rtlCol="0" anchor="ctr"/>
            <a:lstStyle/>
            <a:p>
              <a:pPr algn="ctr">
                <a:lnSpc>
                  <a:spcPts val="2800"/>
                </a:lnSpc>
              </a:pPr>
              <a:endParaRPr/>
            </a:p>
          </p:txBody>
        </p:sp>
      </p:grpSp>
      <p:sp>
        <p:nvSpPr>
          <p:cNvPr id="21" name="TextBox 21"/>
          <p:cNvSpPr txBox="1"/>
          <p:nvPr/>
        </p:nvSpPr>
        <p:spPr>
          <a:xfrm>
            <a:off x="534284" y="8342063"/>
            <a:ext cx="2736780" cy="264059"/>
          </a:xfrm>
          <a:prstGeom prst="rect">
            <a:avLst/>
          </a:prstGeom>
        </p:spPr>
        <p:txBody>
          <a:bodyPr lIns="0" tIns="0" rIns="0" bIns="0" rtlCol="0" anchor="t">
            <a:spAutoFit/>
          </a:bodyPr>
          <a:lstStyle/>
          <a:p>
            <a:pPr algn="ctr">
              <a:lnSpc>
                <a:spcPts val="2245"/>
              </a:lnSpc>
              <a:spcBef>
                <a:spcPct val="0"/>
              </a:spcBef>
            </a:pPr>
            <a:r>
              <a:rPr lang="en-US" sz="1603" b="1">
                <a:solidFill>
                  <a:srgbClr val="01003B"/>
                </a:solidFill>
                <a:latin typeface="Be Vietnam Ultra-Bold"/>
                <a:ea typeface="Be Vietnam Ultra-Bold"/>
                <a:cs typeface="Be Vietnam Ultra-Bold"/>
                <a:sym typeface="Be Vietnam Ultra-Bold"/>
              </a:rPr>
              <a:t>1.1 Background Statement</a:t>
            </a:r>
          </a:p>
        </p:txBody>
      </p:sp>
      <p:sp>
        <p:nvSpPr>
          <p:cNvPr id="22" name="TextBox 22"/>
          <p:cNvSpPr txBox="1"/>
          <p:nvPr/>
        </p:nvSpPr>
        <p:spPr>
          <a:xfrm>
            <a:off x="1028700" y="1473011"/>
            <a:ext cx="9377403" cy="1076218"/>
          </a:xfrm>
          <a:prstGeom prst="rect">
            <a:avLst/>
          </a:prstGeom>
        </p:spPr>
        <p:txBody>
          <a:bodyPr lIns="0" tIns="0" rIns="0" bIns="0" rtlCol="0" anchor="t">
            <a:spAutoFit/>
          </a:bodyPr>
          <a:lstStyle/>
          <a:p>
            <a:pPr algn="l">
              <a:lnSpc>
                <a:spcPts val="8149"/>
              </a:lnSpc>
            </a:pPr>
            <a:r>
              <a:rPr lang="en-US" sz="7912" b="1" spc="253">
                <a:solidFill>
                  <a:srgbClr val="FFFFFF"/>
                </a:solidFill>
                <a:latin typeface="Be Vietnam Ultra-Bold"/>
                <a:ea typeface="Be Vietnam Ultra-Bold"/>
                <a:cs typeface="Be Vietnam Ultra-Bold"/>
                <a:sym typeface="Be Vietnam Ultra-Bold"/>
              </a:rPr>
              <a:t>0.1 INTRODUCTIO</a:t>
            </a:r>
          </a:p>
        </p:txBody>
      </p:sp>
      <p:sp>
        <p:nvSpPr>
          <p:cNvPr id="23" name="TextBox 23"/>
          <p:cNvSpPr txBox="1"/>
          <p:nvPr/>
        </p:nvSpPr>
        <p:spPr>
          <a:xfrm>
            <a:off x="209618" y="4346837"/>
            <a:ext cx="3421352" cy="2314638"/>
          </a:xfrm>
          <a:prstGeom prst="rect">
            <a:avLst/>
          </a:prstGeom>
        </p:spPr>
        <p:txBody>
          <a:bodyPr lIns="0" tIns="0" rIns="0" bIns="0" rtlCol="0" anchor="t">
            <a:spAutoFit/>
          </a:bodyPr>
          <a:lstStyle/>
          <a:p>
            <a:pPr algn="l">
              <a:lnSpc>
                <a:spcPts val="2315"/>
              </a:lnSpc>
            </a:pPr>
            <a:endParaRP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Diffie-Hellman  creats a shard</a:t>
            </a:r>
          </a:p>
          <a:p>
            <a:pPr algn="l">
              <a:lnSpc>
                <a:spcPts val="2315"/>
              </a:lnSpc>
            </a:pPr>
            <a:r>
              <a:rPr lang="en-US" sz="1653">
                <a:solidFill>
                  <a:srgbClr val="FFFFFF"/>
                </a:solidFill>
                <a:latin typeface="Be Vietnam"/>
                <a:ea typeface="Be Vietnam"/>
                <a:cs typeface="Be Vietnam"/>
                <a:sym typeface="Be Vietnam"/>
              </a:rPr>
              <a:t>     key over insecure network.</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Lack identity verification </a:t>
            </a:r>
          </a:p>
          <a:p>
            <a:pPr algn="l">
              <a:lnSpc>
                <a:spcPts val="2315"/>
              </a:lnSpc>
            </a:pPr>
            <a:r>
              <a:rPr lang="en-US" sz="1653">
                <a:solidFill>
                  <a:srgbClr val="FFFFFF"/>
                </a:solidFill>
                <a:latin typeface="Be Vietnam"/>
                <a:ea typeface="Be Vietnam"/>
                <a:cs typeface="Be Vietnam"/>
                <a:sym typeface="Be Vietnam"/>
              </a:rPr>
              <a:t>    attacker can impersonate.</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Many system add digital signatueres to fix this weakness.</a:t>
            </a:r>
          </a:p>
        </p:txBody>
      </p:sp>
      <p:sp>
        <p:nvSpPr>
          <p:cNvPr id="24" name="Freeform 24"/>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grpSp>
        <p:nvGrpSpPr>
          <p:cNvPr id="25" name="Group 25"/>
          <p:cNvGrpSpPr/>
          <p:nvPr/>
        </p:nvGrpSpPr>
        <p:grpSpPr>
          <a:xfrm>
            <a:off x="11101428" y="8195454"/>
            <a:ext cx="3421352" cy="638813"/>
            <a:chOff x="0" y="0"/>
            <a:chExt cx="2176597" cy="406400"/>
          </a:xfrm>
        </p:grpSpPr>
        <p:sp>
          <p:nvSpPr>
            <p:cNvPr id="26" name="Freeform 26"/>
            <p:cNvSpPr/>
            <p:nvPr/>
          </p:nvSpPr>
          <p:spPr>
            <a:xfrm>
              <a:off x="0" y="0"/>
              <a:ext cx="2176597" cy="406400"/>
            </a:xfrm>
            <a:custGeom>
              <a:avLst/>
              <a:gdLst/>
              <a:ahLst/>
              <a:cxnLst/>
              <a:rect l="l" t="t" r="r" b="b"/>
              <a:pathLst>
                <a:path w="2176597" h="406400">
                  <a:moveTo>
                    <a:pt x="1973397" y="0"/>
                  </a:moveTo>
                  <a:cubicBezTo>
                    <a:pt x="2085621" y="0"/>
                    <a:pt x="2176597" y="90976"/>
                    <a:pt x="2176597" y="203200"/>
                  </a:cubicBezTo>
                  <a:cubicBezTo>
                    <a:pt x="2176597" y="315424"/>
                    <a:pt x="2085621" y="406400"/>
                    <a:pt x="1973397" y="406400"/>
                  </a:cubicBezTo>
                  <a:lnTo>
                    <a:pt x="203200" y="406400"/>
                  </a:lnTo>
                  <a:cubicBezTo>
                    <a:pt x="90976" y="406400"/>
                    <a:pt x="0" y="315424"/>
                    <a:pt x="0" y="203200"/>
                  </a:cubicBezTo>
                  <a:cubicBezTo>
                    <a:pt x="0" y="90976"/>
                    <a:pt x="90976" y="0"/>
                    <a:pt x="203200" y="0"/>
                  </a:cubicBezTo>
                  <a:close/>
                </a:path>
              </a:pathLst>
            </a:custGeom>
            <a:solidFill>
              <a:srgbClr val="FFFFFF"/>
            </a:solidFill>
            <a:ln w="85725" cap="sq">
              <a:solidFill>
                <a:srgbClr val="48CFAE"/>
              </a:solidFill>
              <a:prstDash val="solid"/>
              <a:miter/>
            </a:ln>
          </p:spPr>
        </p:sp>
        <p:sp>
          <p:nvSpPr>
            <p:cNvPr id="27" name="TextBox 27"/>
            <p:cNvSpPr txBox="1"/>
            <p:nvPr/>
          </p:nvSpPr>
          <p:spPr>
            <a:xfrm>
              <a:off x="0" y="-57150"/>
              <a:ext cx="2176597" cy="463550"/>
            </a:xfrm>
            <a:prstGeom prst="rect">
              <a:avLst/>
            </a:prstGeom>
          </p:spPr>
          <p:txBody>
            <a:bodyPr lIns="50800" tIns="50800" rIns="50800" bIns="50800" rtlCol="0" anchor="ctr"/>
            <a:lstStyle/>
            <a:p>
              <a:pPr algn="ctr">
                <a:lnSpc>
                  <a:spcPts val="4480"/>
                </a:lnSpc>
              </a:pPr>
              <a:endParaRPr/>
            </a:p>
          </p:txBody>
        </p:sp>
      </p:grpSp>
      <p:sp>
        <p:nvSpPr>
          <p:cNvPr id="28" name="TextBox 28"/>
          <p:cNvSpPr txBox="1"/>
          <p:nvPr/>
        </p:nvSpPr>
        <p:spPr>
          <a:xfrm>
            <a:off x="11501871" y="8337581"/>
            <a:ext cx="2736780" cy="264059"/>
          </a:xfrm>
          <a:prstGeom prst="rect">
            <a:avLst/>
          </a:prstGeom>
        </p:spPr>
        <p:txBody>
          <a:bodyPr lIns="0" tIns="0" rIns="0" bIns="0" rtlCol="0" anchor="t">
            <a:spAutoFit/>
          </a:bodyPr>
          <a:lstStyle/>
          <a:p>
            <a:pPr algn="ctr">
              <a:lnSpc>
                <a:spcPts val="2245"/>
              </a:lnSpc>
              <a:spcBef>
                <a:spcPct val="0"/>
              </a:spcBef>
            </a:pPr>
            <a:r>
              <a:rPr lang="en-US" sz="1603" b="1">
                <a:solidFill>
                  <a:srgbClr val="01003B"/>
                </a:solidFill>
                <a:latin typeface="Be Vietnam Ultra-Bold"/>
                <a:ea typeface="Be Vietnam Ultra-Bold"/>
                <a:cs typeface="Be Vietnam Ultra-Bold"/>
                <a:sym typeface="Be Vietnam Ultra-Bold"/>
              </a:rPr>
              <a:t>1.4 Scope and Limitation</a:t>
            </a:r>
          </a:p>
        </p:txBody>
      </p:sp>
      <p:grpSp>
        <p:nvGrpSpPr>
          <p:cNvPr id="29" name="Group 29"/>
          <p:cNvGrpSpPr/>
          <p:nvPr/>
        </p:nvGrpSpPr>
        <p:grpSpPr>
          <a:xfrm>
            <a:off x="7470526" y="8194369"/>
            <a:ext cx="3421352" cy="638813"/>
            <a:chOff x="0" y="0"/>
            <a:chExt cx="2176597" cy="406400"/>
          </a:xfrm>
        </p:grpSpPr>
        <p:sp>
          <p:nvSpPr>
            <p:cNvPr id="30" name="Freeform 30"/>
            <p:cNvSpPr/>
            <p:nvPr/>
          </p:nvSpPr>
          <p:spPr>
            <a:xfrm>
              <a:off x="0" y="0"/>
              <a:ext cx="2176597" cy="406400"/>
            </a:xfrm>
            <a:custGeom>
              <a:avLst/>
              <a:gdLst/>
              <a:ahLst/>
              <a:cxnLst/>
              <a:rect l="l" t="t" r="r" b="b"/>
              <a:pathLst>
                <a:path w="2176597" h="406400">
                  <a:moveTo>
                    <a:pt x="1973397" y="0"/>
                  </a:moveTo>
                  <a:cubicBezTo>
                    <a:pt x="2085621" y="0"/>
                    <a:pt x="2176597" y="90976"/>
                    <a:pt x="2176597" y="203200"/>
                  </a:cubicBezTo>
                  <a:cubicBezTo>
                    <a:pt x="2176597" y="315424"/>
                    <a:pt x="2085621" y="406400"/>
                    <a:pt x="1973397" y="406400"/>
                  </a:cubicBezTo>
                  <a:lnTo>
                    <a:pt x="203200" y="406400"/>
                  </a:lnTo>
                  <a:cubicBezTo>
                    <a:pt x="90976" y="406400"/>
                    <a:pt x="0" y="315424"/>
                    <a:pt x="0" y="203200"/>
                  </a:cubicBezTo>
                  <a:cubicBezTo>
                    <a:pt x="0" y="90976"/>
                    <a:pt x="90976" y="0"/>
                    <a:pt x="203200" y="0"/>
                  </a:cubicBezTo>
                  <a:close/>
                </a:path>
              </a:pathLst>
            </a:custGeom>
            <a:solidFill>
              <a:srgbClr val="FFFFFF"/>
            </a:solidFill>
            <a:ln w="85725" cap="sq">
              <a:solidFill>
                <a:srgbClr val="48CFAE"/>
              </a:solidFill>
              <a:prstDash val="solid"/>
              <a:miter/>
            </a:ln>
          </p:spPr>
        </p:sp>
        <p:sp>
          <p:nvSpPr>
            <p:cNvPr id="31" name="TextBox 31"/>
            <p:cNvSpPr txBox="1"/>
            <p:nvPr/>
          </p:nvSpPr>
          <p:spPr>
            <a:xfrm>
              <a:off x="0" y="-57150"/>
              <a:ext cx="2176597" cy="463550"/>
            </a:xfrm>
            <a:prstGeom prst="rect">
              <a:avLst/>
            </a:prstGeom>
          </p:spPr>
          <p:txBody>
            <a:bodyPr lIns="50800" tIns="50800" rIns="50800" bIns="50800" rtlCol="0" anchor="ctr"/>
            <a:lstStyle/>
            <a:p>
              <a:pPr algn="ctr">
                <a:lnSpc>
                  <a:spcPts val="4480"/>
                </a:lnSpc>
              </a:pPr>
              <a:endParaRPr/>
            </a:p>
          </p:txBody>
        </p:sp>
      </p:grpSp>
      <p:sp>
        <p:nvSpPr>
          <p:cNvPr id="32" name="TextBox 32"/>
          <p:cNvSpPr txBox="1"/>
          <p:nvPr/>
        </p:nvSpPr>
        <p:spPr>
          <a:xfrm>
            <a:off x="7869348" y="8337581"/>
            <a:ext cx="2736780" cy="264059"/>
          </a:xfrm>
          <a:prstGeom prst="rect">
            <a:avLst/>
          </a:prstGeom>
        </p:spPr>
        <p:txBody>
          <a:bodyPr lIns="0" tIns="0" rIns="0" bIns="0" rtlCol="0" anchor="t">
            <a:spAutoFit/>
          </a:bodyPr>
          <a:lstStyle/>
          <a:p>
            <a:pPr algn="ctr">
              <a:lnSpc>
                <a:spcPts val="2245"/>
              </a:lnSpc>
              <a:spcBef>
                <a:spcPct val="0"/>
              </a:spcBef>
            </a:pPr>
            <a:r>
              <a:rPr lang="en-US" sz="1603" b="1">
                <a:solidFill>
                  <a:srgbClr val="01003B"/>
                </a:solidFill>
                <a:latin typeface="Be Vietnam Ultra-Bold"/>
                <a:ea typeface="Be Vietnam Ultra-Bold"/>
                <a:cs typeface="Be Vietnam Ultra-Bold"/>
                <a:sym typeface="Be Vietnam Ultra-Bold"/>
              </a:rPr>
              <a:t>1.3 Project Motivation</a:t>
            </a:r>
          </a:p>
        </p:txBody>
      </p:sp>
      <p:grpSp>
        <p:nvGrpSpPr>
          <p:cNvPr id="33" name="Group 33"/>
          <p:cNvGrpSpPr/>
          <p:nvPr/>
        </p:nvGrpSpPr>
        <p:grpSpPr>
          <a:xfrm>
            <a:off x="3839625" y="8194369"/>
            <a:ext cx="3421352" cy="638813"/>
            <a:chOff x="0" y="0"/>
            <a:chExt cx="2176597" cy="406400"/>
          </a:xfrm>
        </p:grpSpPr>
        <p:sp>
          <p:nvSpPr>
            <p:cNvPr id="34" name="Freeform 34"/>
            <p:cNvSpPr/>
            <p:nvPr/>
          </p:nvSpPr>
          <p:spPr>
            <a:xfrm>
              <a:off x="0" y="0"/>
              <a:ext cx="2176597" cy="406400"/>
            </a:xfrm>
            <a:custGeom>
              <a:avLst/>
              <a:gdLst/>
              <a:ahLst/>
              <a:cxnLst/>
              <a:rect l="l" t="t" r="r" b="b"/>
              <a:pathLst>
                <a:path w="2176597" h="406400">
                  <a:moveTo>
                    <a:pt x="1973397" y="0"/>
                  </a:moveTo>
                  <a:cubicBezTo>
                    <a:pt x="2085621" y="0"/>
                    <a:pt x="2176597" y="90976"/>
                    <a:pt x="2176597" y="203200"/>
                  </a:cubicBezTo>
                  <a:cubicBezTo>
                    <a:pt x="2176597" y="315424"/>
                    <a:pt x="2085621" y="406400"/>
                    <a:pt x="1973397" y="406400"/>
                  </a:cubicBezTo>
                  <a:lnTo>
                    <a:pt x="203200" y="406400"/>
                  </a:lnTo>
                  <a:cubicBezTo>
                    <a:pt x="90976" y="406400"/>
                    <a:pt x="0" y="315424"/>
                    <a:pt x="0" y="203200"/>
                  </a:cubicBezTo>
                  <a:cubicBezTo>
                    <a:pt x="0" y="90976"/>
                    <a:pt x="90976" y="0"/>
                    <a:pt x="203200" y="0"/>
                  </a:cubicBezTo>
                  <a:close/>
                </a:path>
              </a:pathLst>
            </a:custGeom>
            <a:solidFill>
              <a:srgbClr val="FFFFFF"/>
            </a:solidFill>
            <a:ln w="85725" cap="sq">
              <a:solidFill>
                <a:srgbClr val="48CFAE"/>
              </a:solidFill>
              <a:prstDash val="solid"/>
              <a:miter/>
            </a:ln>
          </p:spPr>
        </p:sp>
        <p:sp>
          <p:nvSpPr>
            <p:cNvPr id="35" name="TextBox 35"/>
            <p:cNvSpPr txBox="1"/>
            <p:nvPr/>
          </p:nvSpPr>
          <p:spPr>
            <a:xfrm>
              <a:off x="0" y="-57150"/>
              <a:ext cx="2176597" cy="463550"/>
            </a:xfrm>
            <a:prstGeom prst="rect">
              <a:avLst/>
            </a:prstGeom>
          </p:spPr>
          <p:txBody>
            <a:bodyPr lIns="50800" tIns="50800" rIns="50800" bIns="50800" rtlCol="0" anchor="ctr"/>
            <a:lstStyle/>
            <a:p>
              <a:pPr algn="ctr">
                <a:lnSpc>
                  <a:spcPts val="4480"/>
                </a:lnSpc>
              </a:pPr>
              <a:endParaRPr/>
            </a:p>
          </p:txBody>
        </p:sp>
      </p:grpSp>
      <p:sp>
        <p:nvSpPr>
          <p:cNvPr id="36" name="TextBox 36"/>
          <p:cNvSpPr txBox="1"/>
          <p:nvPr/>
        </p:nvSpPr>
        <p:spPr>
          <a:xfrm>
            <a:off x="4164290" y="8342063"/>
            <a:ext cx="2736780" cy="264059"/>
          </a:xfrm>
          <a:prstGeom prst="rect">
            <a:avLst/>
          </a:prstGeom>
        </p:spPr>
        <p:txBody>
          <a:bodyPr lIns="0" tIns="0" rIns="0" bIns="0" rtlCol="0" anchor="t">
            <a:spAutoFit/>
          </a:bodyPr>
          <a:lstStyle/>
          <a:p>
            <a:pPr algn="ctr">
              <a:lnSpc>
                <a:spcPts val="2245"/>
              </a:lnSpc>
              <a:spcBef>
                <a:spcPct val="0"/>
              </a:spcBef>
            </a:pPr>
            <a:r>
              <a:rPr lang="en-US" sz="1603" b="1">
                <a:solidFill>
                  <a:srgbClr val="01003B"/>
                </a:solidFill>
                <a:latin typeface="Be Vietnam Ultra-Bold"/>
                <a:ea typeface="Be Vietnam Ultra-Bold"/>
                <a:cs typeface="Be Vietnam Ultra-Bold"/>
                <a:sym typeface="Be Vietnam Ultra-Bold"/>
              </a:rPr>
              <a:t>1.2 Problem Statement</a:t>
            </a:r>
          </a:p>
        </p:txBody>
      </p:sp>
      <p:grpSp>
        <p:nvGrpSpPr>
          <p:cNvPr id="37" name="Group 37"/>
          <p:cNvGrpSpPr/>
          <p:nvPr/>
        </p:nvGrpSpPr>
        <p:grpSpPr>
          <a:xfrm>
            <a:off x="14732330" y="8164492"/>
            <a:ext cx="3421352" cy="638813"/>
            <a:chOff x="0" y="0"/>
            <a:chExt cx="2176597" cy="406400"/>
          </a:xfrm>
        </p:grpSpPr>
        <p:sp>
          <p:nvSpPr>
            <p:cNvPr id="38" name="Freeform 38"/>
            <p:cNvSpPr/>
            <p:nvPr/>
          </p:nvSpPr>
          <p:spPr>
            <a:xfrm>
              <a:off x="0" y="0"/>
              <a:ext cx="2176597" cy="406400"/>
            </a:xfrm>
            <a:custGeom>
              <a:avLst/>
              <a:gdLst/>
              <a:ahLst/>
              <a:cxnLst/>
              <a:rect l="l" t="t" r="r" b="b"/>
              <a:pathLst>
                <a:path w="2176597" h="406400">
                  <a:moveTo>
                    <a:pt x="1973397" y="0"/>
                  </a:moveTo>
                  <a:cubicBezTo>
                    <a:pt x="2085621" y="0"/>
                    <a:pt x="2176597" y="90976"/>
                    <a:pt x="2176597" y="203200"/>
                  </a:cubicBezTo>
                  <a:cubicBezTo>
                    <a:pt x="2176597" y="315424"/>
                    <a:pt x="2085621" y="406400"/>
                    <a:pt x="1973397" y="406400"/>
                  </a:cubicBezTo>
                  <a:lnTo>
                    <a:pt x="203200" y="406400"/>
                  </a:lnTo>
                  <a:cubicBezTo>
                    <a:pt x="90976" y="406400"/>
                    <a:pt x="0" y="315424"/>
                    <a:pt x="0" y="203200"/>
                  </a:cubicBezTo>
                  <a:cubicBezTo>
                    <a:pt x="0" y="90976"/>
                    <a:pt x="90976" y="0"/>
                    <a:pt x="203200" y="0"/>
                  </a:cubicBezTo>
                  <a:close/>
                </a:path>
              </a:pathLst>
            </a:custGeom>
            <a:solidFill>
              <a:srgbClr val="FFFFFF"/>
            </a:solidFill>
            <a:ln w="85725" cap="sq">
              <a:solidFill>
                <a:srgbClr val="48CFAE"/>
              </a:solidFill>
              <a:prstDash val="solid"/>
              <a:miter/>
            </a:ln>
          </p:spPr>
        </p:sp>
        <p:sp>
          <p:nvSpPr>
            <p:cNvPr id="39" name="TextBox 39"/>
            <p:cNvSpPr txBox="1"/>
            <p:nvPr/>
          </p:nvSpPr>
          <p:spPr>
            <a:xfrm>
              <a:off x="0" y="-57150"/>
              <a:ext cx="2176597" cy="463550"/>
            </a:xfrm>
            <a:prstGeom prst="rect">
              <a:avLst/>
            </a:prstGeom>
          </p:spPr>
          <p:txBody>
            <a:bodyPr lIns="50800" tIns="50800" rIns="50800" bIns="50800" rtlCol="0" anchor="ctr"/>
            <a:lstStyle/>
            <a:p>
              <a:pPr algn="ctr">
                <a:lnSpc>
                  <a:spcPts val="4480"/>
                </a:lnSpc>
              </a:pPr>
              <a:endParaRPr/>
            </a:p>
          </p:txBody>
        </p:sp>
      </p:grpSp>
      <p:sp>
        <p:nvSpPr>
          <p:cNvPr id="40" name="TextBox 40"/>
          <p:cNvSpPr txBox="1"/>
          <p:nvPr/>
        </p:nvSpPr>
        <p:spPr>
          <a:xfrm>
            <a:off x="15094280" y="8321071"/>
            <a:ext cx="2736780" cy="280569"/>
          </a:xfrm>
          <a:prstGeom prst="rect">
            <a:avLst/>
          </a:prstGeom>
        </p:spPr>
        <p:txBody>
          <a:bodyPr lIns="0" tIns="0" rIns="0" bIns="0" rtlCol="0" anchor="t">
            <a:spAutoFit/>
          </a:bodyPr>
          <a:lstStyle/>
          <a:p>
            <a:pPr algn="ctr">
              <a:lnSpc>
                <a:spcPts val="2385"/>
              </a:lnSpc>
              <a:spcBef>
                <a:spcPct val="0"/>
              </a:spcBef>
            </a:pPr>
            <a:r>
              <a:rPr lang="en-US" sz="1703" b="1">
                <a:solidFill>
                  <a:srgbClr val="01003B"/>
                </a:solidFill>
                <a:latin typeface="Be Vietnam Ultra-Bold"/>
                <a:ea typeface="Be Vietnam Ultra-Bold"/>
                <a:cs typeface="Be Vietnam Ultra-Bold"/>
                <a:sym typeface="Be Vietnam Ultra-Bold"/>
              </a:rPr>
              <a:t>1.5 Report Organization</a:t>
            </a:r>
          </a:p>
        </p:txBody>
      </p:sp>
      <p:sp>
        <p:nvSpPr>
          <p:cNvPr id="41" name="TextBox 41"/>
          <p:cNvSpPr txBox="1"/>
          <p:nvPr/>
        </p:nvSpPr>
        <p:spPr>
          <a:xfrm>
            <a:off x="3630970" y="4346837"/>
            <a:ext cx="3421352" cy="2604455"/>
          </a:xfrm>
          <a:prstGeom prst="rect">
            <a:avLst/>
          </a:prstGeom>
        </p:spPr>
        <p:txBody>
          <a:bodyPr lIns="0" tIns="0" rIns="0" bIns="0" rtlCol="0" anchor="t">
            <a:spAutoFit/>
          </a:bodyPr>
          <a:lstStyle/>
          <a:p>
            <a:pPr algn="l">
              <a:lnSpc>
                <a:spcPts val="2315"/>
              </a:lnSpc>
            </a:pPr>
            <a:endParaRP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DH alone is vunerable to MITM attacks.</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Attacker can intercpet,modify,and read massages.</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No authentication to confirm who sent the public keys.</a:t>
            </a:r>
          </a:p>
          <a:p>
            <a:pPr algn="l">
              <a:lnSpc>
                <a:spcPts val="2315"/>
              </a:lnSpc>
            </a:pPr>
            <a:endParaRPr lang="en-US" sz="1653">
              <a:solidFill>
                <a:srgbClr val="FFFFFF"/>
              </a:solidFill>
              <a:latin typeface="Be Vietnam"/>
              <a:ea typeface="Be Vietnam"/>
              <a:cs typeface="Be Vietnam"/>
              <a:sym typeface="Be Vietnam"/>
            </a:endParaRPr>
          </a:p>
        </p:txBody>
      </p:sp>
      <p:sp>
        <p:nvSpPr>
          <p:cNvPr id="42" name="TextBox 42"/>
          <p:cNvSpPr txBox="1"/>
          <p:nvPr/>
        </p:nvSpPr>
        <p:spPr>
          <a:xfrm>
            <a:off x="7262598" y="4346837"/>
            <a:ext cx="3421352" cy="2314638"/>
          </a:xfrm>
          <a:prstGeom prst="rect">
            <a:avLst/>
          </a:prstGeom>
        </p:spPr>
        <p:txBody>
          <a:bodyPr lIns="0" tIns="0" rIns="0" bIns="0" rtlCol="0" anchor="t">
            <a:spAutoFit/>
          </a:bodyPr>
          <a:lstStyle/>
          <a:p>
            <a:pPr algn="l">
              <a:lnSpc>
                <a:spcPts val="2315"/>
              </a:lnSpc>
            </a:pPr>
            <a:endParaRP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Understand real-world attacks paractically.</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Learn how to secure DH using signatures.</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Show the difference befor &amp; aftar adding authentication.</a:t>
            </a:r>
          </a:p>
          <a:p>
            <a:pPr algn="l">
              <a:lnSpc>
                <a:spcPts val="2315"/>
              </a:lnSpc>
            </a:pPr>
            <a:endParaRPr lang="en-US" sz="1653">
              <a:solidFill>
                <a:srgbClr val="FFFFFF"/>
              </a:solidFill>
              <a:latin typeface="Be Vietnam"/>
              <a:ea typeface="Be Vietnam"/>
              <a:cs typeface="Be Vietnam"/>
              <a:sym typeface="Be Vietnam"/>
            </a:endParaRPr>
          </a:p>
        </p:txBody>
      </p:sp>
      <p:sp>
        <p:nvSpPr>
          <p:cNvPr id="43" name="TextBox 43"/>
          <p:cNvSpPr txBox="1"/>
          <p:nvPr/>
        </p:nvSpPr>
        <p:spPr>
          <a:xfrm>
            <a:off x="10817300" y="4346837"/>
            <a:ext cx="3421352" cy="2724134"/>
          </a:xfrm>
          <a:prstGeom prst="rect">
            <a:avLst/>
          </a:prstGeom>
        </p:spPr>
        <p:txBody>
          <a:bodyPr lIns="0" tIns="0" rIns="0" bIns="0" rtlCol="0" anchor="t">
            <a:spAutoFit/>
          </a:bodyPr>
          <a:lstStyle/>
          <a:p>
            <a:pPr algn="l">
              <a:lnSpc>
                <a:spcPts val="2315"/>
              </a:lnSpc>
            </a:pPr>
            <a:endParaRP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Foucus on DH ,AES, and RSA signatures.</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Includes MITM simulation but not ful TLS or CA.</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Demonstrates concept not real word larg scale deployment.</a:t>
            </a:r>
          </a:p>
          <a:p>
            <a:pPr algn="l">
              <a:lnSpc>
                <a:spcPts val="1623"/>
              </a:lnSpc>
            </a:pPr>
            <a:endParaRPr lang="en-US" sz="1653">
              <a:solidFill>
                <a:srgbClr val="FFFFFF"/>
              </a:solidFill>
              <a:latin typeface="Be Vietnam"/>
              <a:ea typeface="Be Vietnam"/>
              <a:cs typeface="Be Vietnam"/>
              <a:sym typeface="Be Vietnam"/>
            </a:endParaRPr>
          </a:p>
          <a:p>
            <a:pPr algn="l">
              <a:lnSpc>
                <a:spcPts val="1623"/>
              </a:lnSpc>
            </a:pPr>
            <a:endParaRPr lang="en-US" sz="1653">
              <a:solidFill>
                <a:srgbClr val="FFFFFF"/>
              </a:solidFill>
              <a:latin typeface="Be Vietnam"/>
              <a:ea typeface="Be Vietnam"/>
              <a:cs typeface="Be Vietnam"/>
              <a:sym typeface="Be Vietnam"/>
            </a:endParaRPr>
          </a:p>
        </p:txBody>
      </p:sp>
      <p:sp>
        <p:nvSpPr>
          <p:cNvPr id="44" name="TextBox 44"/>
          <p:cNvSpPr txBox="1"/>
          <p:nvPr/>
        </p:nvSpPr>
        <p:spPr>
          <a:xfrm>
            <a:off x="14372001" y="4346837"/>
            <a:ext cx="3421352" cy="2434316"/>
          </a:xfrm>
          <a:prstGeom prst="rect">
            <a:avLst/>
          </a:prstGeom>
        </p:spPr>
        <p:txBody>
          <a:bodyPr lIns="0" tIns="0" rIns="0" bIns="0" rtlCol="0" anchor="t">
            <a:spAutoFit/>
          </a:bodyPr>
          <a:lstStyle/>
          <a:p>
            <a:pPr algn="l">
              <a:lnSpc>
                <a:spcPts val="2315"/>
              </a:lnSpc>
            </a:pPr>
            <a:endParaRP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Begin with theorydesign,implementation,results.</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Showes insecure version.</a:t>
            </a:r>
          </a:p>
          <a:p>
            <a:pPr marL="357021" lvl="1" indent="-178511" algn="l">
              <a:lnSpc>
                <a:spcPts val="2315"/>
              </a:lnSpc>
              <a:buFont typeface="Arial"/>
              <a:buChar char="•"/>
            </a:pPr>
            <a:r>
              <a:rPr lang="en-US" sz="1653">
                <a:solidFill>
                  <a:srgbClr val="FFFFFF"/>
                </a:solidFill>
                <a:latin typeface="Be Vietnam"/>
                <a:ea typeface="Be Vietnam"/>
                <a:cs typeface="Be Vietnam"/>
                <a:sym typeface="Be Vietnam"/>
              </a:rPr>
              <a:t>Ends with findings and conclusions.</a:t>
            </a:r>
          </a:p>
          <a:p>
            <a:pPr algn="l">
              <a:lnSpc>
                <a:spcPts val="1623"/>
              </a:lnSpc>
            </a:pPr>
            <a:endParaRPr lang="en-US" sz="1653">
              <a:solidFill>
                <a:srgbClr val="FFFFFF"/>
              </a:solidFill>
              <a:latin typeface="Be Vietnam"/>
              <a:ea typeface="Be Vietnam"/>
              <a:cs typeface="Be Vietnam"/>
              <a:sym typeface="Be Vietnam"/>
            </a:endParaRPr>
          </a:p>
          <a:p>
            <a:pPr algn="l">
              <a:lnSpc>
                <a:spcPts val="1623"/>
              </a:lnSpc>
            </a:pPr>
            <a:endParaRPr lang="en-US" sz="1653">
              <a:solidFill>
                <a:srgbClr val="FFFFFF"/>
              </a:solidFill>
              <a:latin typeface="Be Vietnam"/>
              <a:ea typeface="Be Vietnam"/>
              <a:cs typeface="Be Vietnam"/>
              <a:sym typeface="Be Vietna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rot="-5400000">
            <a:off x="-10782321" y="4902386"/>
            <a:ext cx="24012912" cy="7628483"/>
            <a:chOff x="0" y="0"/>
            <a:chExt cx="6324388" cy="2009148"/>
          </a:xfrm>
        </p:grpSpPr>
        <p:sp>
          <p:nvSpPr>
            <p:cNvPr id="4" name="Freeform 4"/>
            <p:cNvSpPr/>
            <p:nvPr/>
          </p:nvSpPr>
          <p:spPr>
            <a:xfrm>
              <a:off x="0" y="0"/>
              <a:ext cx="6324388" cy="2009148"/>
            </a:xfrm>
            <a:custGeom>
              <a:avLst/>
              <a:gdLst/>
              <a:ahLst/>
              <a:cxnLst/>
              <a:rect l="l" t="t" r="r" b="b"/>
              <a:pathLst>
                <a:path w="6324388" h="2009148">
                  <a:moveTo>
                    <a:pt x="0" y="0"/>
                  </a:moveTo>
                  <a:lnTo>
                    <a:pt x="6324388" y="0"/>
                  </a:lnTo>
                  <a:lnTo>
                    <a:pt x="6324388" y="2009148"/>
                  </a:lnTo>
                  <a:lnTo>
                    <a:pt x="0" y="2009148"/>
                  </a:lnTo>
                  <a:close/>
                </a:path>
              </a:pathLst>
            </a:custGeom>
            <a:solidFill>
              <a:srgbClr val="195759"/>
            </a:solidFill>
          </p:spPr>
        </p:sp>
        <p:sp>
          <p:nvSpPr>
            <p:cNvPr id="5" name="TextBox 5"/>
            <p:cNvSpPr txBox="1"/>
            <p:nvPr/>
          </p:nvSpPr>
          <p:spPr>
            <a:xfrm>
              <a:off x="0" y="-47625"/>
              <a:ext cx="6324388" cy="2056773"/>
            </a:xfrm>
            <a:prstGeom prst="rect">
              <a:avLst/>
            </a:prstGeom>
          </p:spPr>
          <p:txBody>
            <a:bodyPr lIns="50800" tIns="50800" rIns="50800" bIns="50800" rtlCol="0" anchor="ctr"/>
            <a:lstStyle/>
            <a:p>
              <a:pPr algn="ctr">
                <a:lnSpc>
                  <a:spcPts val="2800"/>
                </a:lnSpc>
              </a:pPr>
              <a:endParaRPr/>
            </a:p>
          </p:txBody>
        </p:sp>
      </p:grpSp>
      <p:sp>
        <p:nvSpPr>
          <p:cNvPr id="6" name="TextBox 6"/>
          <p:cNvSpPr txBox="1"/>
          <p:nvPr/>
        </p:nvSpPr>
        <p:spPr>
          <a:xfrm>
            <a:off x="5996766" y="1128728"/>
            <a:ext cx="9175605" cy="2637148"/>
          </a:xfrm>
          <a:prstGeom prst="rect">
            <a:avLst/>
          </a:prstGeom>
        </p:spPr>
        <p:txBody>
          <a:bodyPr lIns="0" tIns="0" rIns="0" bIns="0" rtlCol="0" anchor="t">
            <a:spAutoFit/>
          </a:bodyPr>
          <a:lstStyle/>
          <a:p>
            <a:pPr algn="l">
              <a:lnSpc>
                <a:spcPts val="10439"/>
              </a:lnSpc>
            </a:pPr>
            <a:r>
              <a:rPr lang="en-US" sz="8627" b="1">
                <a:solidFill>
                  <a:srgbClr val="01003B"/>
                </a:solidFill>
                <a:latin typeface="Be Vietnam Ultra-Bold"/>
                <a:ea typeface="Be Vietnam Ultra-Bold"/>
                <a:cs typeface="Be Vietnam Ultra-Bold"/>
                <a:sym typeface="Be Vietnam Ultra-Bold"/>
              </a:rPr>
              <a:t>2.0 THEORETICAL BACKGROUND</a:t>
            </a:r>
          </a:p>
        </p:txBody>
      </p:sp>
      <p:sp>
        <p:nvSpPr>
          <p:cNvPr id="7" name="TextBox 7"/>
          <p:cNvSpPr txBox="1"/>
          <p:nvPr/>
        </p:nvSpPr>
        <p:spPr>
          <a:xfrm>
            <a:off x="5996766" y="3920433"/>
            <a:ext cx="7033991" cy="6067278"/>
          </a:xfrm>
          <a:prstGeom prst="rect">
            <a:avLst/>
          </a:prstGeom>
        </p:spPr>
        <p:txBody>
          <a:bodyPr lIns="0" tIns="0" rIns="0" bIns="0" rtlCol="0" anchor="t">
            <a:spAutoFit/>
          </a:bodyPr>
          <a:lstStyle/>
          <a:p>
            <a:pPr algn="l">
              <a:lnSpc>
                <a:spcPts val="4804"/>
              </a:lnSpc>
            </a:pPr>
            <a:r>
              <a:rPr lang="en-US" sz="3002">
                <a:solidFill>
                  <a:srgbClr val="01003B"/>
                </a:solidFill>
                <a:latin typeface="Be Vietnam"/>
                <a:ea typeface="Be Vietnam"/>
                <a:cs typeface="Be Vietnam"/>
                <a:sym typeface="Be Vietnam"/>
              </a:rPr>
              <a:t>2.1 Diffie-Hellman Key Exchange Overview</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2.2 Man-In-The-Middle Attack Concept</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2.3 Digital Signature and Authentication</a:t>
            </a:r>
          </a:p>
          <a:p>
            <a:pPr algn="l">
              <a:lnSpc>
                <a:spcPts val="4804"/>
              </a:lnSpc>
            </a:pPr>
            <a:r>
              <a:rPr lang="en-US" sz="3002">
                <a:solidFill>
                  <a:srgbClr val="01003B"/>
                </a:solidFill>
                <a:latin typeface="Be Vietnam"/>
                <a:ea typeface="Be Vietnam"/>
                <a:cs typeface="Be Vietnam"/>
                <a:sym typeface="Be Vietnam"/>
              </a:rPr>
              <a:t> </a:t>
            </a:r>
          </a:p>
          <a:p>
            <a:pPr algn="l">
              <a:lnSpc>
                <a:spcPts val="4804"/>
              </a:lnSpc>
            </a:pPr>
            <a:r>
              <a:rPr lang="en-US" sz="3002">
                <a:solidFill>
                  <a:srgbClr val="01003B"/>
                </a:solidFill>
                <a:latin typeface="Be Vietnam"/>
                <a:ea typeface="Be Vietnam"/>
                <a:cs typeface="Be Vietnam"/>
                <a:sym typeface="Be Vietnam"/>
              </a:rPr>
              <a:t>2.4 Related Works and Case Studies</a:t>
            </a:r>
          </a:p>
        </p:txBody>
      </p:sp>
      <p:grpSp>
        <p:nvGrpSpPr>
          <p:cNvPr id="8" name="Group 8"/>
          <p:cNvGrpSpPr/>
          <p:nvPr/>
        </p:nvGrpSpPr>
        <p:grpSpPr>
          <a:xfrm rot="8100000">
            <a:off x="16119176" y="1722797"/>
            <a:ext cx="2103985" cy="2103985"/>
            <a:chOff x="0" y="0"/>
            <a:chExt cx="812800" cy="812800"/>
          </a:xfrm>
        </p:grpSpPr>
        <p:sp>
          <p:nvSpPr>
            <p:cNvPr id="9" name="Freeform 9"/>
            <p:cNvSpPr/>
            <p:nvPr/>
          </p:nvSpPr>
          <p:spPr>
            <a:xfrm>
              <a:off x="0" y="0"/>
              <a:ext cx="812800" cy="812800"/>
            </a:xfrm>
            <a:custGeom>
              <a:avLst/>
              <a:gdLst/>
              <a:ahLst/>
              <a:cxnLst/>
              <a:rect l="l" t="t" r="r" b="b"/>
              <a:pathLst>
                <a:path w="812800" h="812800">
                  <a:moveTo>
                    <a:pt x="51515" y="0"/>
                  </a:moveTo>
                  <a:lnTo>
                    <a:pt x="761285" y="0"/>
                  </a:lnTo>
                  <a:cubicBezTo>
                    <a:pt x="789736" y="0"/>
                    <a:pt x="812800" y="23064"/>
                    <a:pt x="812800" y="51515"/>
                  </a:cubicBezTo>
                  <a:lnTo>
                    <a:pt x="812800" y="761285"/>
                  </a:lnTo>
                  <a:cubicBezTo>
                    <a:pt x="812800" y="789736"/>
                    <a:pt x="789736" y="812800"/>
                    <a:pt x="761285" y="812800"/>
                  </a:cubicBezTo>
                  <a:lnTo>
                    <a:pt x="51515" y="812800"/>
                  </a:lnTo>
                  <a:cubicBezTo>
                    <a:pt x="23064" y="812800"/>
                    <a:pt x="0" y="789736"/>
                    <a:pt x="0" y="761285"/>
                  </a:cubicBezTo>
                  <a:lnTo>
                    <a:pt x="0" y="51515"/>
                  </a:lnTo>
                  <a:cubicBezTo>
                    <a:pt x="0" y="23064"/>
                    <a:pt x="23064" y="0"/>
                    <a:pt x="51515" y="0"/>
                  </a:cubicBezTo>
                  <a:close/>
                </a:path>
              </a:pathLst>
            </a:custGeom>
            <a:gradFill rotWithShape="1">
              <a:gsLst>
                <a:gs pos="0">
                  <a:srgbClr val="48CFAE">
                    <a:alpha val="100000"/>
                  </a:srgbClr>
                </a:gs>
                <a:gs pos="100000">
                  <a:srgbClr val="006D83">
                    <a:alpha val="100000"/>
                  </a:srgbClr>
                </a:gs>
              </a:gsLst>
              <a:lin ang="5400000"/>
            </a:gradFill>
          </p:spPr>
        </p:sp>
        <p:sp>
          <p:nvSpPr>
            <p:cNvPr id="10" name="TextBox 10"/>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8100000">
            <a:off x="13520930" y="-3509309"/>
            <a:ext cx="4742111" cy="4742111"/>
            <a:chOff x="0" y="0"/>
            <a:chExt cx="812800" cy="812800"/>
          </a:xfrm>
        </p:grpSpPr>
        <p:sp>
          <p:nvSpPr>
            <p:cNvPr id="12" name="Freeform 12"/>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48CFAE">
                    <a:alpha val="100000"/>
                  </a:srgbClr>
                </a:gs>
                <a:gs pos="100000">
                  <a:srgbClr val="006D83">
                    <a:alpha val="100000"/>
                  </a:srgbClr>
                </a:gs>
              </a:gsLst>
              <a:lin ang="5400000"/>
            </a:gradFill>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4" name="Group 14"/>
          <p:cNvGrpSpPr/>
          <p:nvPr/>
        </p:nvGrpSpPr>
        <p:grpSpPr>
          <a:xfrm rot="-2700000">
            <a:off x="18312959" y="-1232802"/>
            <a:ext cx="4742111" cy="4742111"/>
            <a:chOff x="0" y="0"/>
            <a:chExt cx="812800" cy="812800"/>
          </a:xfrm>
        </p:grpSpPr>
        <p:sp>
          <p:nvSpPr>
            <p:cNvPr id="15" name="Freeform 15"/>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FFDE59">
                    <a:alpha val="100000"/>
                  </a:srgbClr>
                </a:gs>
                <a:gs pos="100000">
                  <a:srgbClr val="FF914D">
                    <a:alpha val="100000"/>
                  </a:srgbClr>
                </a:gs>
              </a:gsLst>
              <a:lin ang="0"/>
            </a:gradFill>
          </p:spPr>
        </p:sp>
        <p:sp>
          <p:nvSpPr>
            <p:cNvPr id="16" name="TextBox 16"/>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17" name="Group 17"/>
          <p:cNvGrpSpPr/>
          <p:nvPr/>
        </p:nvGrpSpPr>
        <p:grpSpPr>
          <a:xfrm rot="-8100000">
            <a:off x="16677587" y="644672"/>
            <a:ext cx="987162" cy="987162"/>
            <a:chOff x="0" y="0"/>
            <a:chExt cx="812800" cy="812800"/>
          </a:xfrm>
        </p:grpSpPr>
        <p:sp>
          <p:nvSpPr>
            <p:cNvPr id="18" name="Freeform 18"/>
            <p:cNvSpPr/>
            <p:nvPr/>
          </p:nvSpPr>
          <p:spPr>
            <a:xfrm>
              <a:off x="0" y="0"/>
              <a:ext cx="812800" cy="812800"/>
            </a:xfrm>
            <a:custGeom>
              <a:avLst/>
              <a:gdLst/>
              <a:ahLst/>
              <a:cxnLst/>
              <a:rect l="l" t="t" r="r" b="b"/>
              <a:pathLst>
                <a:path w="812800" h="812800">
                  <a:moveTo>
                    <a:pt x="109796" y="0"/>
                  </a:moveTo>
                  <a:lnTo>
                    <a:pt x="703004" y="0"/>
                  </a:lnTo>
                  <a:cubicBezTo>
                    <a:pt x="732123" y="0"/>
                    <a:pt x="760051" y="11568"/>
                    <a:pt x="780641" y="32159"/>
                  </a:cubicBezTo>
                  <a:cubicBezTo>
                    <a:pt x="801232" y="52749"/>
                    <a:pt x="812800" y="80677"/>
                    <a:pt x="812800" y="109796"/>
                  </a:cubicBezTo>
                  <a:lnTo>
                    <a:pt x="812800" y="703004"/>
                  </a:lnTo>
                  <a:cubicBezTo>
                    <a:pt x="812800" y="732123"/>
                    <a:pt x="801232" y="760051"/>
                    <a:pt x="780641" y="780641"/>
                  </a:cubicBezTo>
                  <a:cubicBezTo>
                    <a:pt x="760051" y="801232"/>
                    <a:pt x="732123" y="812800"/>
                    <a:pt x="703004" y="812800"/>
                  </a:cubicBezTo>
                  <a:lnTo>
                    <a:pt x="109796" y="812800"/>
                  </a:lnTo>
                  <a:cubicBezTo>
                    <a:pt x="80677" y="812800"/>
                    <a:pt x="52749" y="801232"/>
                    <a:pt x="32159" y="780641"/>
                  </a:cubicBezTo>
                  <a:cubicBezTo>
                    <a:pt x="11568" y="760051"/>
                    <a:pt x="0" y="732123"/>
                    <a:pt x="0" y="703004"/>
                  </a:cubicBezTo>
                  <a:lnTo>
                    <a:pt x="0" y="109796"/>
                  </a:lnTo>
                  <a:cubicBezTo>
                    <a:pt x="0" y="80677"/>
                    <a:pt x="11568" y="52749"/>
                    <a:pt x="32159" y="32159"/>
                  </a:cubicBezTo>
                  <a:cubicBezTo>
                    <a:pt x="52749" y="11568"/>
                    <a:pt x="80677" y="0"/>
                    <a:pt x="109796" y="0"/>
                  </a:cubicBezTo>
                  <a:close/>
                </a:path>
              </a:pathLst>
            </a:custGeom>
            <a:solidFill>
              <a:srgbClr val="33326B"/>
            </a:solidFill>
          </p:spPr>
        </p:sp>
        <p:sp>
          <p:nvSpPr>
            <p:cNvPr id="19" name="TextBox 19"/>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sp>
        <p:nvSpPr>
          <p:cNvPr id="20" name="Freeform 20"/>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8826514" y="236160"/>
            <a:ext cx="1895203" cy="12897648"/>
            <a:chOff x="0" y="0"/>
            <a:chExt cx="2526937" cy="17196864"/>
          </a:xfrm>
        </p:grpSpPr>
        <p:grpSp>
          <p:nvGrpSpPr>
            <p:cNvPr id="4" name="Group 4"/>
            <p:cNvGrpSpPr/>
            <p:nvPr/>
          </p:nvGrpSpPr>
          <p:grpSpPr>
            <a:xfrm rot="-10800000">
              <a:off x="0" y="0"/>
              <a:ext cx="2526937" cy="5672639"/>
              <a:chOff x="0" y="0"/>
              <a:chExt cx="794262" cy="1783012"/>
            </a:xfrm>
          </p:grpSpPr>
          <p:sp>
            <p:nvSpPr>
              <p:cNvPr id="5" name="Freeform 5"/>
              <p:cNvSpPr/>
              <p:nvPr/>
            </p:nvSpPr>
            <p:spPr>
              <a:xfrm>
                <a:off x="0" y="0"/>
                <a:ext cx="794262" cy="1783012"/>
              </a:xfrm>
              <a:custGeom>
                <a:avLst/>
                <a:gdLst/>
                <a:ahLst/>
                <a:cxnLst/>
                <a:rect l="l" t="t" r="r" b="b"/>
                <a:pathLst>
                  <a:path w="794262" h="1783012">
                    <a:moveTo>
                      <a:pt x="264897" y="1763943"/>
                    </a:moveTo>
                    <a:cubicBezTo>
                      <a:pt x="305617" y="1775457"/>
                      <a:pt x="351910" y="1783012"/>
                      <a:pt x="397345" y="1783012"/>
                    </a:cubicBezTo>
                    <a:cubicBezTo>
                      <a:pt x="442781" y="1783012"/>
                      <a:pt x="486502" y="1776535"/>
                      <a:pt x="526793" y="1765022"/>
                    </a:cubicBezTo>
                    <a:cubicBezTo>
                      <a:pt x="527651" y="1764662"/>
                      <a:pt x="528508" y="1764662"/>
                      <a:pt x="529365" y="1764303"/>
                    </a:cubicBezTo>
                    <a:cubicBezTo>
                      <a:pt x="680673" y="1718247"/>
                      <a:pt x="792119" y="1596633"/>
                      <a:pt x="794262" y="1432959"/>
                    </a:cubicBezTo>
                    <a:lnTo>
                      <a:pt x="794262" y="0"/>
                    </a:lnTo>
                    <a:lnTo>
                      <a:pt x="0" y="0"/>
                    </a:lnTo>
                    <a:lnTo>
                      <a:pt x="0" y="1431896"/>
                    </a:lnTo>
                    <a:cubicBezTo>
                      <a:pt x="2143" y="1597352"/>
                      <a:pt x="111874" y="1718968"/>
                      <a:pt x="264897" y="1763943"/>
                    </a:cubicBezTo>
                    <a:close/>
                  </a:path>
                </a:pathLst>
              </a:custGeom>
              <a:solidFill>
                <a:srgbClr val="48CFAE"/>
              </a:solidFill>
            </p:spPr>
          </p:sp>
          <p:sp>
            <p:nvSpPr>
              <p:cNvPr id="6" name="TextBox 6"/>
              <p:cNvSpPr txBox="1"/>
              <p:nvPr/>
            </p:nvSpPr>
            <p:spPr>
              <a:xfrm>
                <a:off x="0" y="-57150"/>
                <a:ext cx="794262" cy="1713162"/>
              </a:xfrm>
              <a:prstGeom prst="rect">
                <a:avLst/>
              </a:prstGeom>
            </p:spPr>
            <p:txBody>
              <a:bodyPr lIns="50800" tIns="50800" rIns="50800" bIns="50800" rtlCol="0" anchor="ctr"/>
              <a:lstStyle/>
              <a:p>
                <a:pPr algn="ctr">
                  <a:lnSpc>
                    <a:spcPts val="3359"/>
                  </a:lnSpc>
                </a:pPr>
                <a:endParaRPr/>
              </a:p>
            </p:txBody>
          </p:sp>
        </p:grpSp>
        <p:grpSp>
          <p:nvGrpSpPr>
            <p:cNvPr id="7" name="Group 7"/>
            <p:cNvGrpSpPr/>
            <p:nvPr/>
          </p:nvGrpSpPr>
          <p:grpSpPr>
            <a:xfrm rot="-10800000">
              <a:off x="0" y="3235393"/>
              <a:ext cx="2526937" cy="5480942"/>
              <a:chOff x="0" y="0"/>
              <a:chExt cx="794262" cy="1722759"/>
            </a:xfrm>
          </p:grpSpPr>
          <p:sp>
            <p:nvSpPr>
              <p:cNvPr id="8" name="Freeform 8"/>
              <p:cNvSpPr/>
              <p:nvPr/>
            </p:nvSpPr>
            <p:spPr>
              <a:xfrm>
                <a:off x="0" y="0"/>
                <a:ext cx="794262" cy="1722759"/>
              </a:xfrm>
              <a:custGeom>
                <a:avLst/>
                <a:gdLst/>
                <a:ahLst/>
                <a:cxnLst/>
                <a:rect l="l" t="t" r="r" b="b"/>
                <a:pathLst>
                  <a:path w="794262" h="1722759">
                    <a:moveTo>
                      <a:pt x="264897" y="1703690"/>
                    </a:moveTo>
                    <a:cubicBezTo>
                      <a:pt x="305617" y="1715203"/>
                      <a:pt x="351910" y="1722759"/>
                      <a:pt x="397345" y="1722759"/>
                    </a:cubicBezTo>
                    <a:cubicBezTo>
                      <a:pt x="442781" y="1722759"/>
                      <a:pt x="486502" y="1716282"/>
                      <a:pt x="526793" y="1704768"/>
                    </a:cubicBezTo>
                    <a:cubicBezTo>
                      <a:pt x="527651" y="1704408"/>
                      <a:pt x="528508" y="1704408"/>
                      <a:pt x="529365" y="1704049"/>
                    </a:cubicBezTo>
                    <a:cubicBezTo>
                      <a:pt x="680673" y="1657994"/>
                      <a:pt x="792119" y="1536380"/>
                      <a:pt x="794262" y="1374044"/>
                    </a:cubicBezTo>
                    <a:lnTo>
                      <a:pt x="794262" y="0"/>
                    </a:lnTo>
                    <a:lnTo>
                      <a:pt x="0" y="0"/>
                    </a:lnTo>
                    <a:lnTo>
                      <a:pt x="0" y="1373024"/>
                    </a:lnTo>
                    <a:cubicBezTo>
                      <a:pt x="2143" y="1537099"/>
                      <a:pt x="111874" y="1658714"/>
                      <a:pt x="264897" y="1703690"/>
                    </a:cubicBezTo>
                    <a:close/>
                  </a:path>
                </a:pathLst>
              </a:custGeom>
              <a:solidFill>
                <a:srgbClr val="33326B"/>
              </a:solidFill>
            </p:spPr>
          </p:sp>
          <p:sp>
            <p:nvSpPr>
              <p:cNvPr id="9" name="TextBox 9"/>
              <p:cNvSpPr txBox="1"/>
              <p:nvPr/>
            </p:nvSpPr>
            <p:spPr>
              <a:xfrm>
                <a:off x="0" y="-57150"/>
                <a:ext cx="794262" cy="1652909"/>
              </a:xfrm>
              <a:prstGeom prst="rect">
                <a:avLst/>
              </a:prstGeom>
            </p:spPr>
            <p:txBody>
              <a:bodyPr lIns="50800" tIns="50800" rIns="50800" bIns="50800" rtlCol="0" anchor="ctr"/>
              <a:lstStyle/>
              <a:p>
                <a:pPr algn="ctr">
                  <a:lnSpc>
                    <a:spcPts val="3359"/>
                  </a:lnSpc>
                </a:pPr>
                <a:endParaRPr/>
              </a:p>
            </p:txBody>
          </p:sp>
        </p:grpSp>
        <p:grpSp>
          <p:nvGrpSpPr>
            <p:cNvPr id="10" name="Group 10"/>
            <p:cNvGrpSpPr/>
            <p:nvPr/>
          </p:nvGrpSpPr>
          <p:grpSpPr>
            <a:xfrm rot="-10800000">
              <a:off x="0" y="6710249"/>
              <a:ext cx="2526937" cy="5224400"/>
              <a:chOff x="0" y="0"/>
              <a:chExt cx="794262" cy="1642123"/>
            </a:xfrm>
          </p:grpSpPr>
          <p:sp>
            <p:nvSpPr>
              <p:cNvPr id="11" name="Freeform 11"/>
              <p:cNvSpPr/>
              <p:nvPr/>
            </p:nvSpPr>
            <p:spPr>
              <a:xfrm>
                <a:off x="0" y="0"/>
                <a:ext cx="794262" cy="1642123"/>
              </a:xfrm>
              <a:custGeom>
                <a:avLst/>
                <a:gdLst/>
                <a:ahLst/>
                <a:cxnLst/>
                <a:rect l="l" t="t" r="r" b="b"/>
                <a:pathLst>
                  <a:path w="794262" h="1642123">
                    <a:moveTo>
                      <a:pt x="264897" y="1623054"/>
                    </a:moveTo>
                    <a:cubicBezTo>
                      <a:pt x="305617" y="1634568"/>
                      <a:pt x="351910" y="1642123"/>
                      <a:pt x="397345" y="1642123"/>
                    </a:cubicBezTo>
                    <a:cubicBezTo>
                      <a:pt x="442781" y="1642123"/>
                      <a:pt x="486502" y="1635646"/>
                      <a:pt x="526793" y="1624132"/>
                    </a:cubicBezTo>
                    <a:cubicBezTo>
                      <a:pt x="527651" y="1623773"/>
                      <a:pt x="528508" y="1623773"/>
                      <a:pt x="529365" y="1623413"/>
                    </a:cubicBezTo>
                    <a:cubicBezTo>
                      <a:pt x="680673" y="1577358"/>
                      <a:pt x="792119" y="1455744"/>
                      <a:pt x="794262" y="1295199"/>
                    </a:cubicBezTo>
                    <a:lnTo>
                      <a:pt x="794262" y="0"/>
                    </a:lnTo>
                    <a:lnTo>
                      <a:pt x="0" y="0"/>
                    </a:lnTo>
                    <a:lnTo>
                      <a:pt x="0" y="1294238"/>
                    </a:lnTo>
                    <a:cubicBezTo>
                      <a:pt x="2143" y="1456463"/>
                      <a:pt x="111874" y="1578078"/>
                      <a:pt x="264897" y="1623054"/>
                    </a:cubicBezTo>
                    <a:close/>
                  </a:path>
                </a:pathLst>
              </a:custGeom>
              <a:solidFill>
                <a:srgbClr val="E8B96A"/>
              </a:solidFill>
            </p:spPr>
          </p:sp>
          <p:sp>
            <p:nvSpPr>
              <p:cNvPr id="12" name="TextBox 12"/>
              <p:cNvSpPr txBox="1"/>
              <p:nvPr/>
            </p:nvSpPr>
            <p:spPr>
              <a:xfrm>
                <a:off x="0" y="-57150"/>
                <a:ext cx="794262" cy="1572273"/>
              </a:xfrm>
              <a:prstGeom prst="rect">
                <a:avLst/>
              </a:prstGeom>
            </p:spPr>
            <p:txBody>
              <a:bodyPr lIns="50800" tIns="50800" rIns="50800" bIns="50800" rtlCol="0" anchor="ctr"/>
              <a:lstStyle/>
              <a:p>
                <a:pPr algn="ctr">
                  <a:lnSpc>
                    <a:spcPts val="3359"/>
                  </a:lnSpc>
                </a:pPr>
                <a:endParaRPr/>
              </a:p>
            </p:txBody>
          </p:sp>
        </p:grpSp>
        <p:grpSp>
          <p:nvGrpSpPr>
            <p:cNvPr id="13" name="Group 13"/>
            <p:cNvGrpSpPr/>
            <p:nvPr/>
          </p:nvGrpSpPr>
          <p:grpSpPr>
            <a:xfrm rot="-10800000">
              <a:off x="0" y="9944790"/>
              <a:ext cx="2526937" cy="5495314"/>
              <a:chOff x="0" y="0"/>
              <a:chExt cx="794262" cy="1727276"/>
            </a:xfrm>
          </p:grpSpPr>
          <p:sp>
            <p:nvSpPr>
              <p:cNvPr id="14" name="Freeform 14"/>
              <p:cNvSpPr/>
              <p:nvPr/>
            </p:nvSpPr>
            <p:spPr>
              <a:xfrm>
                <a:off x="0" y="0"/>
                <a:ext cx="794262" cy="1727276"/>
              </a:xfrm>
              <a:custGeom>
                <a:avLst/>
                <a:gdLst/>
                <a:ahLst/>
                <a:cxnLst/>
                <a:rect l="l" t="t" r="r" b="b"/>
                <a:pathLst>
                  <a:path w="794262" h="1727276">
                    <a:moveTo>
                      <a:pt x="264897" y="1708207"/>
                    </a:moveTo>
                    <a:cubicBezTo>
                      <a:pt x="305617" y="1719721"/>
                      <a:pt x="351910" y="1727276"/>
                      <a:pt x="397345" y="1727276"/>
                    </a:cubicBezTo>
                    <a:cubicBezTo>
                      <a:pt x="442781" y="1727276"/>
                      <a:pt x="486502" y="1720799"/>
                      <a:pt x="526793" y="1709285"/>
                    </a:cubicBezTo>
                    <a:cubicBezTo>
                      <a:pt x="527651" y="1708926"/>
                      <a:pt x="528508" y="1708926"/>
                      <a:pt x="529365" y="1708566"/>
                    </a:cubicBezTo>
                    <a:cubicBezTo>
                      <a:pt x="680673" y="1662511"/>
                      <a:pt x="792119" y="1540897"/>
                      <a:pt x="794262" y="1378461"/>
                    </a:cubicBezTo>
                    <a:lnTo>
                      <a:pt x="794262" y="0"/>
                    </a:lnTo>
                    <a:lnTo>
                      <a:pt x="0" y="0"/>
                    </a:lnTo>
                    <a:lnTo>
                      <a:pt x="0" y="1377438"/>
                    </a:lnTo>
                    <a:cubicBezTo>
                      <a:pt x="2143" y="1541616"/>
                      <a:pt x="111874" y="1663231"/>
                      <a:pt x="264897" y="1708207"/>
                    </a:cubicBezTo>
                    <a:close/>
                  </a:path>
                </a:pathLst>
              </a:custGeom>
              <a:solidFill>
                <a:srgbClr val="33326B"/>
              </a:solidFill>
            </p:spPr>
          </p:sp>
          <p:sp>
            <p:nvSpPr>
              <p:cNvPr id="15" name="TextBox 15"/>
              <p:cNvSpPr txBox="1"/>
              <p:nvPr/>
            </p:nvSpPr>
            <p:spPr>
              <a:xfrm>
                <a:off x="0" y="-57150"/>
                <a:ext cx="794262" cy="1657426"/>
              </a:xfrm>
              <a:prstGeom prst="rect">
                <a:avLst/>
              </a:prstGeom>
            </p:spPr>
            <p:txBody>
              <a:bodyPr lIns="50800" tIns="50800" rIns="50800" bIns="50800" rtlCol="0" anchor="ctr"/>
              <a:lstStyle/>
              <a:p>
                <a:pPr algn="ctr">
                  <a:lnSpc>
                    <a:spcPts val="3359"/>
                  </a:lnSpc>
                </a:pPr>
                <a:endParaRPr/>
              </a:p>
            </p:txBody>
          </p:sp>
        </p:grpSp>
        <p:grpSp>
          <p:nvGrpSpPr>
            <p:cNvPr id="16" name="Group 16"/>
            <p:cNvGrpSpPr/>
            <p:nvPr/>
          </p:nvGrpSpPr>
          <p:grpSpPr>
            <a:xfrm rot="-5400000">
              <a:off x="-637890" y="14032037"/>
              <a:ext cx="3802718" cy="2526937"/>
              <a:chOff x="0" y="0"/>
              <a:chExt cx="735546" cy="488776"/>
            </a:xfrm>
          </p:grpSpPr>
          <p:sp>
            <p:nvSpPr>
              <p:cNvPr id="17" name="Freeform 17"/>
              <p:cNvSpPr/>
              <p:nvPr/>
            </p:nvSpPr>
            <p:spPr>
              <a:xfrm>
                <a:off x="0" y="0"/>
                <a:ext cx="735546" cy="488776"/>
              </a:xfrm>
              <a:custGeom>
                <a:avLst/>
                <a:gdLst/>
                <a:ahLst/>
                <a:cxnLst/>
                <a:rect l="l" t="t" r="r" b="b"/>
                <a:pathLst>
                  <a:path w="735546" h="488776">
                    <a:moveTo>
                      <a:pt x="532346" y="0"/>
                    </a:moveTo>
                    <a:cubicBezTo>
                      <a:pt x="644570" y="0"/>
                      <a:pt x="735546" y="109416"/>
                      <a:pt x="735546" y="244388"/>
                    </a:cubicBezTo>
                    <a:cubicBezTo>
                      <a:pt x="735546" y="379360"/>
                      <a:pt x="644570" y="488776"/>
                      <a:pt x="532346" y="488776"/>
                    </a:cubicBezTo>
                    <a:lnTo>
                      <a:pt x="203200" y="488776"/>
                    </a:lnTo>
                    <a:cubicBezTo>
                      <a:pt x="90976" y="488776"/>
                      <a:pt x="0" y="379360"/>
                      <a:pt x="0" y="244388"/>
                    </a:cubicBezTo>
                    <a:cubicBezTo>
                      <a:pt x="0" y="109416"/>
                      <a:pt x="90976" y="0"/>
                      <a:pt x="203200" y="0"/>
                    </a:cubicBezTo>
                    <a:close/>
                  </a:path>
                </a:pathLst>
              </a:custGeom>
              <a:solidFill>
                <a:srgbClr val="48CFAE"/>
              </a:solidFill>
            </p:spPr>
          </p:sp>
          <p:sp>
            <p:nvSpPr>
              <p:cNvPr id="18" name="TextBox 18"/>
              <p:cNvSpPr txBox="1"/>
              <p:nvPr/>
            </p:nvSpPr>
            <p:spPr>
              <a:xfrm>
                <a:off x="0" y="-57150"/>
                <a:ext cx="735546" cy="545926"/>
              </a:xfrm>
              <a:prstGeom prst="rect">
                <a:avLst/>
              </a:prstGeom>
            </p:spPr>
            <p:txBody>
              <a:bodyPr lIns="50800" tIns="50800" rIns="50800" bIns="50800" rtlCol="0" anchor="ctr"/>
              <a:lstStyle/>
              <a:p>
                <a:pPr algn="ctr">
                  <a:lnSpc>
                    <a:spcPts val="3359"/>
                  </a:lnSpc>
                </a:pPr>
                <a:endParaRPr/>
              </a:p>
            </p:txBody>
          </p:sp>
        </p:grpSp>
        <p:grpSp>
          <p:nvGrpSpPr>
            <p:cNvPr id="19" name="Group 19"/>
            <p:cNvGrpSpPr/>
            <p:nvPr/>
          </p:nvGrpSpPr>
          <p:grpSpPr>
            <a:xfrm>
              <a:off x="503376" y="733683"/>
              <a:ext cx="1520185" cy="1935843"/>
              <a:chOff x="0" y="0"/>
              <a:chExt cx="977553" cy="1244841"/>
            </a:xfrm>
          </p:grpSpPr>
          <p:sp>
            <p:nvSpPr>
              <p:cNvPr id="20" name="Freeform 20"/>
              <p:cNvSpPr/>
              <p:nvPr/>
            </p:nvSpPr>
            <p:spPr>
              <a:xfrm>
                <a:off x="0" y="0"/>
                <a:ext cx="977553" cy="1244841"/>
              </a:xfrm>
              <a:custGeom>
                <a:avLst/>
                <a:gdLst/>
                <a:ahLst/>
                <a:cxnLst/>
                <a:rect l="l" t="t" r="r" b="b"/>
                <a:pathLst>
                  <a:path w="977553" h="1244841">
                    <a:moveTo>
                      <a:pt x="488776" y="0"/>
                    </a:moveTo>
                    <a:cubicBezTo>
                      <a:pt x="218833" y="0"/>
                      <a:pt x="0" y="278667"/>
                      <a:pt x="0" y="622421"/>
                    </a:cubicBezTo>
                    <a:cubicBezTo>
                      <a:pt x="0" y="966174"/>
                      <a:pt x="218833" y="1244841"/>
                      <a:pt x="488776" y="1244841"/>
                    </a:cubicBezTo>
                    <a:cubicBezTo>
                      <a:pt x="758720" y="1244841"/>
                      <a:pt x="977553" y="966174"/>
                      <a:pt x="977553" y="622421"/>
                    </a:cubicBezTo>
                    <a:cubicBezTo>
                      <a:pt x="977553" y="278667"/>
                      <a:pt x="758720" y="0"/>
                      <a:pt x="488776" y="0"/>
                    </a:cubicBezTo>
                    <a:close/>
                  </a:path>
                </a:pathLst>
              </a:custGeom>
              <a:solidFill>
                <a:srgbClr val="FFFFFF"/>
              </a:solidFill>
            </p:spPr>
          </p:sp>
          <p:sp>
            <p:nvSpPr>
              <p:cNvPr id="21" name="TextBox 21"/>
              <p:cNvSpPr txBox="1"/>
              <p:nvPr/>
            </p:nvSpPr>
            <p:spPr>
              <a:xfrm>
                <a:off x="91646" y="59554"/>
                <a:ext cx="794262" cy="1068584"/>
              </a:xfrm>
              <a:prstGeom prst="rect">
                <a:avLst/>
              </a:prstGeom>
            </p:spPr>
            <p:txBody>
              <a:bodyPr lIns="50800" tIns="50800" rIns="50800" bIns="50800" rtlCol="0" anchor="ctr"/>
              <a:lstStyle/>
              <a:p>
                <a:pPr algn="ctr">
                  <a:lnSpc>
                    <a:spcPts val="2800"/>
                  </a:lnSpc>
                </a:pPr>
                <a:endParaRPr/>
              </a:p>
            </p:txBody>
          </p:sp>
        </p:grpSp>
        <p:grpSp>
          <p:nvGrpSpPr>
            <p:cNvPr id="22" name="Group 22"/>
            <p:cNvGrpSpPr/>
            <p:nvPr/>
          </p:nvGrpSpPr>
          <p:grpSpPr>
            <a:xfrm>
              <a:off x="503376" y="4117388"/>
              <a:ext cx="1520185" cy="1935843"/>
              <a:chOff x="0" y="0"/>
              <a:chExt cx="977553" cy="1244841"/>
            </a:xfrm>
          </p:grpSpPr>
          <p:sp>
            <p:nvSpPr>
              <p:cNvPr id="23" name="Freeform 23"/>
              <p:cNvSpPr/>
              <p:nvPr/>
            </p:nvSpPr>
            <p:spPr>
              <a:xfrm>
                <a:off x="0" y="0"/>
                <a:ext cx="977553" cy="1244841"/>
              </a:xfrm>
              <a:custGeom>
                <a:avLst/>
                <a:gdLst/>
                <a:ahLst/>
                <a:cxnLst/>
                <a:rect l="l" t="t" r="r" b="b"/>
                <a:pathLst>
                  <a:path w="977553" h="1244841">
                    <a:moveTo>
                      <a:pt x="488776" y="0"/>
                    </a:moveTo>
                    <a:cubicBezTo>
                      <a:pt x="218833" y="0"/>
                      <a:pt x="0" y="278667"/>
                      <a:pt x="0" y="622421"/>
                    </a:cubicBezTo>
                    <a:cubicBezTo>
                      <a:pt x="0" y="966174"/>
                      <a:pt x="218833" y="1244841"/>
                      <a:pt x="488776" y="1244841"/>
                    </a:cubicBezTo>
                    <a:cubicBezTo>
                      <a:pt x="758720" y="1244841"/>
                      <a:pt x="977553" y="966174"/>
                      <a:pt x="977553" y="622421"/>
                    </a:cubicBezTo>
                    <a:cubicBezTo>
                      <a:pt x="977553" y="278667"/>
                      <a:pt x="758720" y="0"/>
                      <a:pt x="488776" y="0"/>
                    </a:cubicBezTo>
                    <a:close/>
                  </a:path>
                </a:pathLst>
              </a:custGeom>
              <a:solidFill>
                <a:srgbClr val="FFFFFF"/>
              </a:solidFill>
            </p:spPr>
          </p:sp>
          <p:sp>
            <p:nvSpPr>
              <p:cNvPr id="24" name="TextBox 24"/>
              <p:cNvSpPr txBox="1"/>
              <p:nvPr/>
            </p:nvSpPr>
            <p:spPr>
              <a:xfrm>
                <a:off x="91646" y="59554"/>
                <a:ext cx="794262" cy="1068584"/>
              </a:xfrm>
              <a:prstGeom prst="rect">
                <a:avLst/>
              </a:prstGeom>
            </p:spPr>
            <p:txBody>
              <a:bodyPr lIns="50800" tIns="50800" rIns="50800" bIns="50800" rtlCol="0" anchor="ctr"/>
              <a:lstStyle/>
              <a:p>
                <a:pPr algn="ctr">
                  <a:lnSpc>
                    <a:spcPts val="2800"/>
                  </a:lnSpc>
                </a:pPr>
                <a:endParaRPr/>
              </a:p>
            </p:txBody>
          </p:sp>
        </p:grpSp>
        <p:grpSp>
          <p:nvGrpSpPr>
            <p:cNvPr id="25" name="Group 25"/>
            <p:cNvGrpSpPr/>
            <p:nvPr/>
          </p:nvGrpSpPr>
          <p:grpSpPr>
            <a:xfrm>
              <a:off x="503376" y="7501093"/>
              <a:ext cx="1520185" cy="1935843"/>
              <a:chOff x="0" y="0"/>
              <a:chExt cx="977553" cy="1244841"/>
            </a:xfrm>
          </p:grpSpPr>
          <p:sp>
            <p:nvSpPr>
              <p:cNvPr id="26" name="Freeform 26"/>
              <p:cNvSpPr/>
              <p:nvPr/>
            </p:nvSpPr>
            <p:spPr>
              <a:xfrm>
                <a:off x="0" y="0"/>
                <a:ext cx="977553" cy="1244841"/>
              </a:xfrm>
              <a:custGeom>
                <a:avLst/>
                <a:gdLst/>
                <a:ahLst/>
                <a:cxnLst/>
                <a:rect l="l" t="t" r="r" b="b"/>
                <a:pathLst>
                  <a:path w="977553" h="1244841">
                    <a:moveTo>
                      <a:pt x="488776" y="0"/>
                    </a:moveTo>
                    <a:cubicBezTo>
                      <a:pt x="218833" y="0"/>
                      <a:pt x="0" y="278667"/>
                      <a:pt x="0" y="622421"/>
                    </a:cubicBezTo>
                    <a:cubicBezTo>
                      <a:pt x="0" y="966174"/>
                      <a:pt x="218833" y="1244841"/>
                      <a:pt x="488776" y="1244841"/>
                    </a:cubicBezTo>
                    <a:cubicBezTo>
                      <a:pt x="758720" y="1244841"/>
                      <a:pt x="977553" y="966174"/>
                      <a:pt x="977553" y="622421"/>
                    </a:cubicBezTo>
                    <a:cubicBezTo>
                      <a:pt x="977553" y="278667"/>
                      <a:pt x="758720" y="0"/>
                      <a:pt x="488776" y="0"/>
                    </a:cubicBezTo>
                    <a:close/>
                  </a:path>
                </a:pathLst>
              </a:custGeom>
              <a:solidFill>
                <a:srgbClr val="FFFFFF"/>
              </a:solidFill>
            </p:spPr>
          </p:sp>
          <p:sp>
            <p:nvSpPr>
              <p:cNvPr id="27" name="TextBox 27"/>
              <p:cNvSpPr txBox="1"/>
              <p:nvPr/>
            </p:nvSpPr>
            <p:spPr>
              <a:xfrm>
                <a:off x="91646" y="59554"/>
                <a:ext cx="794262" cy="1068584"/>
              </a:xfrm>
              <a:prstGeom prst="rect">
                <a:avLst/>
              </a:prstGeom>
            </p:spPr>
            <p:txBody>
              <a:bodyPr lIns="50800" tIns="50800" rIns="50800" bIns="50800" rtlCol="0" anchor="ctr"/>
              <a:lstStyle/>
              <a:p>
                <a:pPr algn="ctr">
                  <a:lnSpc>
                    <a:spcPts val="2800"/>
                  </a:lnSpc>
                </a:pPr>
                <a:endParaRPr/>
              </a:p>
            </p:txBody>
          </p:sp>
        </p:grpSp>
        <p:grpSp>
          <p:nvGrpSpPr>
            <p:cNvPr id="28" name="Group 28"/>
            <p:cNvGrpSpPr/>
            <p:nvPr/>
          </p:nvGrpSpPr>
          <p:grpSpPr>
            <a:xfrm>
              <a:off x="503376" y="10884798"/>
              <a:ext cx="1520185" cy="1935843"/>
              <a:chOff x="0" y="0"/>
              <a:chExt cx="977553" cy="1244841"/>
            </a:xfrm>
          </p:grpSpPr>
          <p:sp>
            <p:nvSpPr>
              <p:cNvPr id="29" name="Freeform 29"/>
              <p:cNvSpPr/>
              <p:nvPr/>
            </p:nvSpPr>
            <p:spPr>
              <a:xfrm>
                <a:off x="0" y="0"/>
                <a:ext cx="977553" cy="1244841"/>
              </a:xfrm>
              <a:custGeom>
                <a:avLst/>
                <a:gdLst/>
                <a:ahLst/>
                <a:cxnLst/>
                <a:rect l="l" t="t" r="r" b="b"/>
                <a:pathLst>
                  <a:path w="977553" h="1244841">
                    <a:moveTo>
                      <a:pt x="488776" y="0"/>
                    </a:moveTo>
                    <a:cubicBezTo>
                      <a:pt x="218833" y="0"/>
                      <a:pt x="0" y="278667"/>
                      <a:pt x="0" y="622421"/>
                    </a:cubicBezTo>
                    <a:cubicBezTo>
                      <a:pt x="0" y="966174"/>
                      <a:pt x="218833" y="1244841"/>
                      <a:pt x="488776" y="1244841"/>
                    </a:cubicBezTo>
                    <a:cubicBezTo>
                      <a:pt x="758720" y="1244841"/>
                      <a:pt x="977553" y="966174"/>
                      <a:pt x="977553" y="622421"/>
                    </a:cubicBezTo>
                    <a:cubicBezTo>
                      <a:pt x="977553" y="278667"/>
                      <a:pt x="758720" y="0"/>
                      <a:pt x="488776" y="0"/>
                    </a:cubicBezTo>
                    <a:close/>
                  </a:path>
                </a:pathLst>
              </a:custGeom>
              <a:solidFill>
                <a:srgbClr val="FFFFFF"/>
              </a:solidFill>
            </p:spPr>
          </p:sp>
          <p:sp>
            <p:nvSpPr>
              <p:cNvPr id="30" name="TextBox 30"/>
              <p:cNvSpPr txBox="1"/>
              <p:nvPr/>
            </p:nvSpPr>
            <p:spPr>
              <a:xfrm>
                <a:off x="91646" y="59554"/>
                <a:ext cx="794262" cy="1068584"/>
              </a:xfrm>
              <a:prstGeom prst="rect">
                <a:avLst/>
              </a:prstGeom>
            </p:spPr>
            <p:txBody>
              <a:bodyPr lIns="50800" tIns="50800" rIns="50800" bIns="50800" rtlCol="0" anchor="ctr"/>
              <a:lstStyle/>
              <a:p>
                <a:pPr algn="ctr">
                  <a:lnSpc>
                    <a:spcPts val="2800"/>
                  </a:lnSpc>
                </a:pPr>
                <a:endParaRPr/>
              </a:p>
            </p:txBody>
          </p:sp>
        </p:grpSp>
        <p:grpSp>
          <p:nvGrpSpPr>
            <p:cNvPr id="31" name="Group 31"/>
            <p:cNvGrpSpPr/>
            <p:nvPr/>
          </p:nvGrpSpPr>
          <p:grpSpPr>
            <a:xfrm>
              <a:off x="503376" y="14268503"/>
              <a:ext cx="1520185" cy="1935843"/>
              <a:chOff x="0" y="0"/>
              <a:chExt cx="977553" cy="1244841"/>
            </a:xfrm>
          </p:grpSpPr>
          <p:sp>
            <p:nvSpPr>
              <p:cNvPr id="32" name="Freeform 32"/>
              <p:cNvSpPr/>
              <p:nvPr/>
            </p:nvSpPr>
            <p:spPr>
              <a:xfrm>
                <a:off x="0" y="0"/>
                <a:ext cx="977553" cy="1244841"/>
              </a:xfrm>
              <a:custGeom>
                <a:avLst/>
                <a:gdLst/>
                <a:ahLst/>
                <a:cxnLst/>
                <a:rect l="l" t="t" r="r" b="b"/>
                <a:pathLst>
                  <a:path w="977553" h="1244841">
                    <a:moveTo>
                      <a:pt x="488776" y="0"/>
                    </a:moveTo>
                    <a:cubicBezTo>
                      <a:pt x="218833" y="0"/>
                      <a:pt x="0" y="278667"/>
                      <a:pt x="0" y="622421"/>
                    </a:cubicBezTo>
                    <a:cubicBezTo>
                      <a:pt x="0" y="966174"/>
                      <a:pt x="218833" y="1244841"/>
                      <a:pt x="488776" y="1244841"/>
                    </a:cubicBezTo>
                    <a:cubicBezTo>
                      <a:pt x="758720" y="1244841"/>
                      <a:pt x="977553" y="966174"/>
                      <a:pt x="977553" y="622421"/>
                    </a:cubicBezTo>
                    <a:cubicBezTo>
                      <a:pt x="977553" y="278667"/>
                      <a:pt x="758720" y="0"/>
                      <a:pt x="488776" y="0"/>
                    </a:cubicBezTo>
                    <a:close/>
                  </a:path>
                </a:pathLst>
              </a:custGeom>
              <a:solidFill>
                <a:srgbClr val="FFFFFF"/>
              </a:solidFill>
            </p:spPr>
          </p:sp>
          <p:sp>
            <p:nvSpPr>
              <p:cNvPr id="33" name="TextBox 33"/>
              <p:cNvSpPr txBox="1"/>
              <p:nvPr/>
            </p:nvSpPr>
            <p:spPr>
              <a:xfrm>
                <a:off x="91646" y="59554"/>
                <a:ext cx="794262" cy="1068584"/>
              </a:xfrm>
              <a:prstGeom prst="rect">
                <a:avLst/>
              </a:prstGeom>
            </p:spPr>
            <p:txBody>
              <a:bodyPr lIns="50800" tIns="50800" rIns="50800" bIns="50800" rtlCol="0" anchor="ctr"/>
              <a:lstStyle/>
              <a:p>
                <a:pPr algn="ctr">
                  <a:lnSpc>
                    <a:spcPts val="2800"/>
                  </a:lnSpc>
                </a:pPr>
                <a:endParaRPr/>
              </a:p>
            </p:txBody>
          </p:sp>
        </p:grpSp>
      </p:grpSp>
      <p:grpSp>
        <p:nvGrpSpPr>
          <p:cNvPr id="34" name="Group 34"/>
          <p:cNvGrpSpPr/>
          <p:nvPr/>
        </p:nvGrpSpPr>
        <p:grpSpPr>
          <a:xfrm rot="-5400000">
            <a:off x="-10726705" y="545504"/>
            <a:ext cx="19615407" cy="3895402"/>
            <a:chOff x="0" y="0"/>
            <a:chExt cx="5166198" cy="1025950"/>
          </a:xfrm>
        </p:grpSpPr>
        <p:sp>
          <p:nvSpPr>
            <p:cNvPr id="35" name="Freeform 35"/>
            <p:cNvSpPr/>
            <p:nvPr/>
          </p:nvSpPr>
          <p:spPr>
            <a:xfrm>
              <a:off x="0" y="0"/>
              <a:ext cx="5166198" cy="1025949"/>
            </a:xfrm>
            <a:custGeom>
              <a:avLst/>
              <a:gdLst/>
              <a:ahLst/>
              <a:cxnLst/>
              <a:rect l="l" t="t" r="r" b="b"/>
              <a:pathLst>
                <a:path w="5166198" h="1025949">
                  <a:moveTo>
                    <a:pt x="0" y="0"/>
                  </a:moveTo>
                  <a:lnTo>
                    <a:pt x="5166198" y="0"/>
                  </a:lnTo>
                  <a:lnTo>
                    <a:pt x="5166198" y="1025949"/>
                  </a:lnTo>
                  <a:lnTo>
                    <a:pt x="0" y="1025949"/>
                  </a:lnTo>
                  <a:close/>
                </a:path>
              </a:pathLst>
            </a:custGeom>
            <a:solidFill>
              <a:srgbClr val="195759"/>
            </a:solidFill>
          </p:spPr>
        </p:sp>
        <p:sp>
          <p:nvSpPr>
            <p:cNvPr id="36" name="TextBox 36"/>
            <p:cNvSpPr txBox="1"/>
            <p:nvPr/>
          </p:nvSpPr>
          <p:spPr>
            <a:xfrm>
              <a:off x="0" y="-47625"/>
              <a:ext cx="5166198" cy="1073575"/>
            </a:xfrm>
            <a:prstGeom prst="rect">
              <a:avLst/>
            </a:prstGeom>
          </p:spPr>
          <p:txBody>
            <a:bodyPr lIns="50800" tIns="50800" rIns="50800" bIns="50800" rtlCol="0" anchor="ctr"/>
            <a:lstStyle/>
            <a:p>
              <a:pPr algn="ctr">
                <a:lnSpc>
                  <a:spcPts val="2800"/>
                </a:lnSpc>
              </a:pPr>
              <a:endParaRPr/>
            </a:p>
          </p:txBody>
        </p:sp>
      </p:grpSp>
      <p:grpSp>
        <p:nvGrpSpPr>
          <p:cNvPr id="37" name="Group 37"/>
          <p:cNvGrpSpPr/>
          <p:nvPr/>
        </p:nvGrpSpPr>
        <p:grpSpPr>
          <a:xfrm>
            <a:off x="-2691741" y="3117003"/>
            <a:ext cx="10838573" cy="1543050"/>
            <a:chOff x="0" y="0"/>
            <a:chExt cx="2854604" cy="406400"/>
          </a:xfrm>
        </p:grpSpPr>
        <p:sp>
          <p:nvSpPr>
            <p:cNvPr id="38" name="Freeform 38"/>
            <p:cNvSpPr/>
            <p:nvPr/>
          </p:nvSpPr>
          <p:spPr>
            <a:xfrm>
              <a:off x="0" y="0"/>
              <a:ext cx="2854603" cy="406400"/>
            </a:xfrm>
            <a:custGeom>
              <a:avLst/>
              <a:gdLst/>
              <a:ahLst/>
              <a:cxnLst/>
              <a:rect l="l" t="t" r="r" b="b"/>
              <a:pathLst>
                <a:path w="2854603" h="406400">
                  <a:moveTo>
                    <a:pt x="2651403" y="0"/>
                  </a:moveTo>
                  <a:cubicBezTo>
                    <a:pt x="2763628" y="0"/>
                    <a:pt x="2854603" y="90976"/>
                    <a:pt x="2854603" y="203200"/>
                  </a:cubicBezTo>
                  <a:cubicBezTo>
                    <a:pt x="2854603" y="315424"/>
                    <a:pt x="2763628" y="406400"/>
                    <a:pt x="2651403" y="406400"/>
                  </a:cubicBezTo>
                  <a:lnTo>
                    <a:pt x="203200" y="406400"/>
                  </a:lnTo>
                  <a:cubicBezTo>
                    <a:pt x="90976" y="406400"/>
                    <a:pt x="0" y="315424"/>
                    <a:pt x="0" y="203200"/>
                  </a:cubicBezTo>
                  <a:cubicBezTo>
                    <a:pt x="0" y="90976"/>
                    <a:pt x="90976" y="0"/>
                    <a:pt x="203200" y="0"/>
                  </a:cubicBezTo>
                  <a:close/>
                </a:path>
              </a:pathLst>
            </a:custGeom>
            <a:solidFill>
              <a:srgbClr val="FFFFFF"/>
            </a:solidFill>
            <a:ln w="76200" cap="sq">
              <a:solidFill>
                <a:srgbClr val="48CFAE"/>
              </a:solidFill>
              <a:prstDash val="solid"/>
              <a:miter/>
            </a:ln>
          </p:spPr>
        </p:sp>
        <p:sp>
          <p:nvSpPr>
            <p:cNvPr id="39" name="TextBox 39"/>
            <p:cNvSpPr txBox="1"/>
            <p:nvPr/>
          </p:nvSpPr>
          <p:spPr>
            <a:xfrm>
              <a:off x="0" y="-47625"/>
              <a:ext cx="2854604" cy="454025"/>
            </a:xfrm>
            <a:prstGeom prst="rect">
              <a:avLst/>
            </a:prstGeom>
          </p:spPr>
          <p:txBody>
            <a:bodyPr lIns="50800" tIns="50800" rIns="50800" bIns="50800" rtlCol="0" anchor="ctr"/>
            <a:lstStyle/>
            <a:p>
              <a:pPr algn="ctr">
                <a:lnSpc>
                  <a:spcPts val="2800"/>
                </a:lnSpc>
              </a:pPr>
              <a:endParaRPr/>
            </a:p>
          </p:txBody>
        </p:sp>
      </p:grpSp>
      <p:sp>
        <p:nvSpPr>
          <p:cNvPr id="40" name="TextBox 40"/>
          <p:cNvSpPr txBox="1"/>
          <p:nvPr/>
        </p:nvSpPr>
        <p:spPr>
          <a:xfrm>
            <a:off x="9289299" y="892583"/>
            <a:ext cx="1289044" cy="961604"/>
          </a:xfrm>
          <a:prstGeom prst="rect">
            <a:avLst/>
          </a:prstGeom>
        </p:spPr>
        <p:txBody>
          <a:bodyPr lIns="0" tIns="0" rIns="0" bIns="0" rtlCol="0" anchor="t">
            <a:spAutoFit/>
          </a:bodyPr>
          <a:lstStyle/>
          <a:p>
            <a:pPr algn="ctr">
              <a:lnSpc>
                <a:spcPts val="7898"/>
              </a:lnSpc>
              <a:spcBef>
                <a:spcPct val="0"/>
              </a:spcBef>
            </a:pPr>
            <a:r>
              <a:rPr lang="en-US" sz="5641" b="1">
                <a:solidFill>
                  <a:srgbClr val="01003B"/>
                </a:solidFill>
                <a:latin typeface="Be Vietnam Medium"/>
                <a:ea typeface="Be Vietnam Medium"/>
                <a:cs typeface="Be Vietnam Medium"/>
                <a:sym typeface="Be Vietnam Medium"/>
              </a:rPr>
              <a:t>1</a:t>
            </a:r>
          </a:p>
        </p:txBody>
      </p:sp>
      <p:sp>
        <p:nvSpPr>
          <p:cNvPr id="41" name="TextBox 41"/>
          <p:cNvSpPr txBox="1"/>
          <p:nvPr/>
        </p:nvSpPr>
        <p:spPr>
          <a:xfrm>
            <a:off x="9289299" y="3408722"/>
            <a:ext cx="1289044" cy="961604"/>
          </a:xfrm>
          <a:prstGeom prst="rect">
            <a:avLst/>
          </a:prstGeom>
        </p:spPr>
        <p:txBody>
          <a:bodyPr lIns="0" tIns="0" rIns="0" bIns="0" rtlCol="0" anchor="t">
            <a:spAutoFit/>
          </a:bodyPr>
          <a:lstStyle/>
          <a:p>
            <a:pPr algn="ctr">
              <a:lnSpc>
                <a:spcPts val="7898"/>
              </a:lnSpc>
              <a:spcBef>
                <a:spcPct val="0"/>
              </a:spcBef>
            </a:pPr>
            <a:r>
              <a:rPr lang="en-US" sz="5641" b="1">
                <a:solidFill>
                  <a:srgbClr val="01003B"/>
                </a:solidFill>
                <a:latin typeface="Be Vietnam Medium"/>
                <a:ea typeface="Be Vietnam Medium"/>
                <a:cs typeface="Be Vietnam Medium"/>
                <a:sym typeface="Be Vietnam Medium"/>
              </a:rPr>
              <a:t>2</a:t>
            </a:r>
          </a:p>
        </p:txBody>
      </p:sp>
      <p:sp>
        <p:nvSpPr>
          <p:cNvPr id="42" name="TextBox 42"/>
          <p:cNvSpPr txBox="1"/>
          <p:nvPr/>
        </p:nvSpPr>
        <p:spPr>
          <a:xfrm>
            <a:off x="9289299" y="5922901"/>
            <a:ext cx="1289044" cy="961604"/>
          </a:xfrm>
          <a:prstGeom prst="rect">
            <a:avLst/>
          </a:prstGeom>
        </p:spPr>
        <p:txBody>
          <a:bodyPr lIns="0" tIns="0" rIns="0" bIns="0" rtlCol="0" anchor="t">
            <a:spAutoFit/>
          </a:bodyPr>
          <a:lstStyle/>
          <a:p>
            <a:pPr algn="ctr">
              <a:lnSpc>
                <a:spcPts val="7898"/>
              </a:lnSpc>
              <a:spcBef>
                <a:spcPct val="0"/>
              </a:spcBef>
            </a:pPr>
            <a:r>
              <a:rPr lang="en-US" sz="5641" b="1">
                <a:solidFill>
                  <a:srgbClr val="01003B"/>
                </a:solidFill>
                <a:latin typeface="Be Vietnam Medium"/>
                <a:ea typeface="Be Vietnam Medium"/>
                <a:cs typeface="Be Vietnam Medium"/>
                <a:sym typeface="Be Vietnam Medium"/>
              </a:rPr>
              <a:t>3</a:t>
            </a:r>
          </a:p>
        </p:txBody>
      </p:sp>
      <p:sp>
        <p:nvSpPr>
          <p:cNvPr id="43" name="TextBox 43"/>
          <p:cNvSpPr txBox="1"/>
          <p:nvPr/>
        </p:nvSpPr>
        <p:spPr>
          <a:xfrm>
            <a:off x="9289299" y="8479494"/>
            <a:ext cx="1289044" cy="961604"/>
          </a:xfrm>
          <a:prstGeom prst="rect">
            <a:avLst/>
          </a:prstGeom>
        </p:spPr>
        <p:txBody>
          <a:bodyPr lIns="0" tIns="0" rIns="0" bIns="0" rtlCol="0" anchor="t">
            <a:spAutoFit/>
          </a:bodyPr>
          <a:lstStyle/>
          <a:p>
            <a:pPr algn="ctr">
              <a:lnSpc>
                <a:spcPts val="7898"/>
              </a:lnSpc>
              <a:spcBef>
                <a:spcPct val="0"/>
              </a:spcBef>
            </a:pPr>
            <a:r>
              <a:rPr lang="en-US" sz="5641" b="1">
                <a:solidFill>
                  <a:srgbClr val="01003B"/>
                </a:solidFill>
                <a:latin typeface="Be Vietnam Medium"/>
                <a:ea typeface="Be Vietnam Medium"/>
                <a:cs typeface="Be Vietnam Medium"/>
                <a:sym typeface="Be Vietnam Medium"/>
              </a:rPr>
              <a:t>4</a:t>
            </a:r>
          </a:p>
        </p:txBody>
      </p:sp>
      <p:sp>
        <p:nvSpPr>
          <p:cNvPr id="44" name="TextBox 44"/>
          <p:cNvSpPr txBox="1"/>
          <p:nvPr/>
        </p:nvSpPr>
        <p:spPr>
          <a:xfrm>
            <a:off x="11015017" y="697469"/>
            <a:ext cx="5788526" cy="1795736"/>
          </a:xfrm>
          <a:prstGeom prst="rect">
            <a:avLst/>
          </a:prstGeom>
        </p:spPr>
        <p:txBody>
          <a:bodyPr lIns="0" tIns="0" rIns="0" bIns="0" rtlCol="0" anchor="t">
            <a:spAutoFit/>
          </a:bodyPr>
          <a:lstStyle/>
          <a:p>
            <a:pPr algn="l">
              <a:lnSpc>
                <a:spcPts val="2405"/>
              </a:lnSpc>
            </a:pPr>
            <a:r>
              <a:rPr lang="en-US" sz="1718" b="1">
                <a:solidFill>
                  <a:srgbClr val="01003B"/>
                </a:solidFill>
                <a:latin typeface="Be Vietnam Ultra-Bold"/>
                <a:ea typeface="Be Vietnam Ultra-Bold"/>
                <a:cs typeface="Be Vietnam Ultra-Bold"/>
                <a:sym typeface="Be Vietnam Ultra-Bold"/>
              </a:rPr>
              <a:t>2.1 Diffie-Hellman Key Exchange Overview:</a:t>
            </a:r>
          </a:p>
          <a:p>
            <a:pPr marL="370949" lvl="1" indent="-185475" algn="l">
              <a:lnSpc>
                <a:spcPts val="2405"/>
              </a:lnSpc>
              <a:buFont typeface="Arial"/>
              <a:buChar char="•"/>
            </a:pPr>
            <a:r>
              <a:rPr lang="en-US" sz="1718" b="1">
                <a:solidFill>
                  <a:srgbClr val="01003B"/>
                </a:solidFill>
                <a:latin typeface="Be Vietnam Ultra-Bold"/>
                <a:ea typeface="Be Vietnam Ultra-Bold"/>
                <a:cs typeface="Be Vietnam Ultra-Bold"/>
                <a:sym typeface="Be Vietnam Ultra-Bold"/>
              </a:rPr>
              <a:t>Tow parties exchange public values to compute a shared key.</a:t>
            </a:r>
          </a:p>
          <a:p>
            <a:pPr marL="370949" lvl="1" indent="-185475" algn="l">
              <a:lnSpc>
                <a:spcPts val="2405"/>
              </a:lnSpc>
              <a:buFont typeface="Arial"/>
              <a:buChar char="•"/>
            </a:pPr>
            <a:r>
              <a:rPr lang="en-US" sz="1718" b="1">
                <a:solidFill>
                  <a:srgbClr val="01003B"/>
                </a:solidFill>
                <a:latin typeface="Be Vietnam Ultra-Bold"/>
                <a:ea typeface="Be Vietnam Ultra-Bold"/>
                <a:cs typeface="Be Vietnam Ultra-Bold"/>
                <a:sym typeface="Be Vietnam Ultra-Bold"/>
              </a:rPr>
              <a:t>Secure mathematically but not authenticated.</a:t>
            </a:r>
          </a:p>
          <a:p>
            <a:pPr marL="370949" lvl="1" indent="-185475" algn="l">
              <a:lnSpc>
                <a:spcPts val="2405"/>
              </a:lnSpc>
              <a:buFont typeface="Arial"/>
              <a:buChar char="•"/>
            </a:pPr>
            <a:r>
              <a:rPr lang="en-US" sz="1718" b="1">
                <a:solidFill>
                  <a:srgbClr val="01003B"/>
                </a:solidFill>
                <a:latin typeface="Be Vietnam Ultra-Bold"/>
                <a:ea typeface="Be Vietnam Ultra-Bold"/>
                <a:cs typeface="Be Vietnam Ultra-Bold"/>
                <a:sym typeface="Be Vietnam Ultra-Bold"/>
              </a:rPr>
              <a:t>Anyone can replace bublic values without being detected.</a:t>
            </a:r>
          </a:p>
        </p:txBody>
      </p:sp>
      <p:sp>
        <p:nvSpPr>
          <p:cNvPr id="45" name="TextBox 45"/>
          <p:cNvSpPr txBox="1"/>
          <p:nvPr/>
        </p:nvSpPr>
        <p:spPr>
          <a:xfrm>
            <a:off x="11142781" y="2831311"/>
            <a:ext cx="5892552" cy="2132931"/>
          </a:xfrm>
          <a:prstGeom prst="rect">
            <a:avLst/>
          </a:prstGeom>
        </p:spPr>
        <p:txBody>
          <a:bodyPr lIns="0" tIns="0" rIns="0" bIns="0" rtlCol="0" anchor="t">
            <a:spAutoFit/>
          </a:bodyPr>
          <a:lstStyle/>
          <a:p>
            <a:pPr algn="l">
              <a:lnSpc>
                <a:spcPts val="2448"/>
              </a:lnSpc>
            </a:pPr>
            <a:r>
              <a:rPr lang="en-US" sz="1749" b="1">
                <a:solidFill>
                  <a:srgbClr val="01003B"/>
                </a:solidFill>
                <a:latin typeface="Be Vietnam Ultra-Bold"/>
                <a:ea typeface="Be Vietnam Ultra-Bold"/>
                <a:cs typeface="Be Vietnam Ultra-Bold"/>
                <a:sym typeface="Be Vietnam Ultra-Bold"/>
              </a:rPr>
              <a:t>2.2 Man-In-The-Middle Attack Concept</a:t>
            </a:r>
          </a:p>
          <a:p>
            <a:pPr marL="377615" lvl="1" indent="-188808" algn="l">
              <a:lnSpc>
                <a:spcPts val="2448"/>
              </a:lnSpc>
              <a:buFont typeface="Arial"/>
              <a:buChar char="•"/>
            </a:pPr>
            <a:r>
              <a:rPr lang="en-US" sz="1749" b="1">
                <a:solidFill>
                  <a:srgbClr val="01003B"/>
                </a:solidFill>
                <a:latin typeface="Be Vietnam Ultra-Bold"/>
                <a:ea typeface="Be Vietnam Ultra-Bold"/>
                <a:cs typeface="Be Vietnam Ultra-Bold"/>
                <a:sym typeface="Be Vietnam Ultra-Bold"/>
              </a:rPr>
              <a:t>The attacker sandwiches themself between two users. </a:t>
            </a:r>
          </a:p>
          <a:p>
            <a:pPr marL="377615" lvl="1" indent="-188808" algn="l">
              <a:lnSpc>
                <a:spcPts val="2448"/>
              </a:lnSpc>
              <a:buFont typeface="Arial"/>
              <a:buChar char="•"/>
            </a:pPr>
            <a:r>
              <a:rPr lang="en-US" sz="1749" b="1">
                <a:solidFill>
                  <a:srgbClr val="01003B"/>
                </a:solidFill>
                <a:latin typeface="Be Vietnam Ultra-Bold"/>
                <a:ea typeface="Be Vietnam Ultra-Bold"/>
                <a:cs typeface="Be Vietnam Ultra-Bold"/>
                <a:sym typeface="Be Vietnam Ultra-Bold"/>
              </a:rPr>
              <a:t>Reads and edits messages and generates two shared keys. </a:t>
            </a:r>
          </a:p>
          <a:p>
            <a:pPr marL="377615" lvl="1" indent="-188808" algn="l">
              <a:lnSpc>
                <a:spcPts val="2448"/>
              </a:lnSpc>
              <a:buFont typeface="Arial"/>
              <a:buChar char="•"/>
            </a:pPr>
            <a:r>
              <a:rPr lang="en-US" sz="1749" b="1">
                <a:solidFill>
                  <a:srgbClr val="01003B"/>
                </a:solidFill>
                <a:latin typeface="Be Vietnam Ultra-Bold"/>
                <a:ea typeface="Be Vietnam Ultra-Bold"/>
                <a:cs typeface="Be Vietnam Ultra-Bold"/>
                <a:sym typeface="Be Vietnam Ultra-Bold"/>
              </a:rPr>
              <a:t>Because DH doesn't confirm identification, it functions.</a:t>
            </a:r>
          </a:p>
        </p:txBody>
      </p:sp>
      <p:sp>
        <p:nvSpPr>
          <p:cNvPr id="46" name="TextBox 46"/>
          <p:cNvSpPr txBox="1"/>
          <p:nvPr/>
        </p:nvSpPr>
        <p:spPr>
          <a:xfrm>
            <a:off x="11142781" y="5722328"/>
            <a:ext cx="6244283" cy="2248448"/>
          </a:xfrm>
          <a:prstGeom prst="rect">
            <a:avLst/>
          </a:prstGeom>
        </p:spPr>
        <p:txBody>
          <a:bodyPr lIns="0" tIns="0" rIns="0" bIns="0" rtlCol="0" anchor="t">
            <a:spAutoFit/>
          </a:bodyPr>
          <a:lstStyle/>
          <a:p>
            <a:pPr algn="l">
              <a:lnSpc>
                <a:spcPts val="2594"/>
              </a:lnSpc>
            </a:pPr>
            <a:r>
              <a:rPr lang="en-US" sz="1853" b="1">
                <a:solidFill>
                  <a:srgbClr val="01003B"/>
                </a:solidFill>
                <a:latin typeface="Be Vietnam Ultra-Bold"/>
                <a:ea typeface="Be Vietnam Ultra-Bold"/>
                <a:cs typeface="Be Vietnam Ultra-Bold"/>
                <a:sym typeface="Be Vietnam Ultra-Bold"/>
              </a:rPr>
              <a:t>2.3 Digital Signature and Authentication</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Digital Authentication &amp; Signature.</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Verifies that the message was sent by the intended recipient. </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Identifies any changes made to the data. </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Signs with a private key and verifies with a public key. </a:t>
            </a:r>
          </a:p>
        </p:txBody>
      </p:sp>
      <p:sp>
        <p:nvSpPr>
          <p:cNvPr id="47" name="TextBox 47"/>
          <p:cNvSpPr txBox="1"/>
          <p:nvPr/>
        </p:nvSpPr>
        <p:spPr>
          <a:xfrm>
            <a:off x="11142781" y="8313676"/>
            <a:ext cx="6244283" cy="1924598"/>
          </a:xfrm>
          <a:prstGeom prst="rect">
            <a:avLst/>
          </a:prstGeom>
        </p:spPr>
        <p:txBody>
          <a:bodyPr lIns="0" tIns="0" rIns="0" bIns="0" rtlCol="0" anchor="t">
            <a:spAutoFit/>
          </a:bodyPr>
          <a:lstStyle/>
          <a:p>
            <a:pPr algn="l">
              <a:lnSpc>
                <a:spcPts val="2594"/>
              </a:lnSpc>
            </a:pPr>
            <a:r>
              <a:rPr lang="en-US" sz="1853" b="1">
                <a:solidFill>
                  <a:srgbClr val="01003B"/>
                </a:solidFill>
                <a:latin typeface="Be Vietnam Ultra-Bold"/>
                <a:ea typeface="Be Vietnam Ultra-Bold"/>
                <a:cs typeface="Be Vietnam Ultra-Bold"/>
                <a:sym typeface="Be Vietnam Ultra-Bold"/>
              </a:rPr>
              <a:t>2.4 Related Works and Case Studies</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Studies reveal that DH by itself is insecure.</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Authenticated DH is used by modern protocols (TLS). </a:t>
            </a:r>
          </a:p>
          <a:p>
            <a:pPr marL="400156" lvl="1" indent="-200078" algn="l">
              <a:lnSpc>
                <a:spcPts val="2594"/>
              </a:lnSpc>
              <a:buFont typeface="Arial"/>
              <a:buChar char="•"/>
            </a:pPr>
            <a:r>
              <a:rPr lang="en-US" sz="1853" b="1">
                <a:solidFill>
                  <a:srgbClr val="01003B"/>
                </a:solidFill>
                <a:latin typeface="Be Vietnam Ultra-Bold"/>
                <a:ea typeface="Be Vietnam Ultra-Bold"/>
                <a:cs typeface="Be Vietnam Ultra-Bold"/>
                <a:sym typeface="Be Vietnam Ultra-Bold"/>
              </a:rPr>
              <a:t>In unprotected key exchanges, MITM is a frequent assault.</a:t>
            </a:r>
          </a:p>
        </p:txBody>
      </p:sp>
      <p:sp>
        <p:nvSpPr>
          <p:cNvPr id="48" name="TextBox 48"/>
          <p:cNvSpPr txBox="1"/>
          <p:nvPr/>
        </p:nvSpPr>
        <p:spPr>
          <a:xfrm>
            <a:off x="135928" y="3570647"/>
            <a:ext cx="7726408" cy="498984"/>
          </a:xfrm>
          <a:prstGeom prst="rect">
            <a:avLst/>
          </a:prstGeom>
        </p:spPr>
        <p:txBody>
          <a:bodyPr lIns="0" tIns="0" rIns="0" bIns="0" rtlCol="0" anchor="t">
            <a:spAutoFit/>
          </a:bodyPr>
          <a:lstStyle/>
          <a:p>
            <a:pPr algn="l">
              <a:lnSpc>
                <a:spcPts val="3811"/>
              </a:lnSpc>
            </a:pPr>
            <a:r>
              <a:rPr lang="en-US" sz="3700" b="1" spc="118">
                <a:solidFill>
                  <a:srgbClr val="01003B"/>
                </a:solidFill>
                <a:latin typeface="Be Vietnam Ultra-Bold"/>
                <a:ea typeface="Be Vietnam Ultra-Bold"/>
                <a:cs typeface="Be Vietnam Ultra-Bold"/>
                <a:sym typeface="Be Vietnam Ultra-Bold"/>
              </a:rPr>
              <a:t>2.0 THEORETICAL BACKGROUND</a:t>
            </a:r>
          </a:p>
        </p:txBody>
      </p:sp>
      <p:sp>
        <p:nvSpPr>
          <p:cNvPr id="49" name="Freeform 49"/>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sp>
        <p:nvSpPr>
          <p:cNvPr id="3" name="TextBox 3"/>
          <p:cNvSpPr txBox="1"/>
          <p:nvPr/>
        </p:nvSpPr>
        <p:spPr>
          <a:xfrm>
            <a:off x="5662162" y="4468939"/>
            <a:ext cx="11455772" cy="4812032"/>
          </a:xfrm>
          <a:prstGeom prst="rect">
            <a:avLst/>
          </a:prstGeom>
        </p:spPr>
        <p:txBody>
          <a:bodyPr lIns="0" tIns="0" rIns="0" bIns="0" rtlCol="0" anchor="t">
            <a:spAutoFit/>
          </a:bodyPr>
          <a:lstStyle/>
          <a:p>
            <a:pPr algn="l">
              <a:lnSpc>
                <a:spcPts val="4015"/>
              </a:lnSpc>
            </a:pPr>
            <a:r>
              <a:rPr lang="en-US" sz="3019">
                <a:solidFill>
                  <a:srgbClr val="01003B"/>
                </a:solidFill>
                <a:latin typeface="Be Vietnam"/>
                <a:ea typeface="Be Vietnam"/>
                <a:cs typeface="Be Vietnam"/>
                <a:sym typeface="Be Vietnam"/>
              </a:rPr>
              <a:t>3.1 Design Approach</a:t>
            </a:r>
          </a:p>
          <a:p>
            <a:pPr algn="l">
              <a:lnSpc>
                <a:spcPts val="3616"/>
              </a:lnSpc>
            </a:pPr>
            <a:r>
              <a:rPr lang="en-US" sz="2719">
                <a:solidFill>
                  <a:srgbClr val="01003B"/>
                </a:solidFill>
                <a:latin typeface="Be Vietnam"/>
                <a:ea typeface="Be Vietnam"/>
                <a:cs typeface="Be Vietnam"/>
                <a:sym typeface="Be Vietnam"/>
              </a:rPr>
              <a:t> </a:t>
            </a:r>
          </a:p>
          <a:p>
            <a:pPr algn="l">
              <a:lnSpc>
                <a:spcPts val="4015"/>
              </a:lnSpc>
            </a:pPr>
            <a:r>
              <a:rPr lang="en-US" sz="3019">
                <a:solidFill>
                  <a:srgbClr val="01003B"/>
                </a:solidFill>
                <a:latin typeface="Be Vietnam"/>
                <a:ea typeface="Be Vietnam"/>
                <a:cs typeface="Be Vietnam"/>
                <a:sym typeface="Be Vietnam"/>
              </a:rPr>
              <a:t>3.2 System Architecture Diagram</a:t>
            </a:r>
          </a:p>
          <a:p>
            <a:pPr algn="l">
              <a:lnSpc>
                <a:spcPts val="3616"/>
              </a:lnSpc>
            </a:pPr>
            <a:r>
              <a:rPr lang="en-US" sz="2719">
                <a:solidFill>
                  <a:srgbClr val="01003B"/>
                </a:solidFill>
                <a:latin typeface="Be Vietnam"/>
                <a:ea typeface="Be Vietnam"/>
                <a:cs typeface="Be Vietnam"/>
                <a:sym typeface="Be Vietnam"/>
              </a:rPr>
              <a:t> </a:t>
            </a:r>
          </a:p>
          <a:p>
            <a:pPr algn="l">
              <a:lnSpc>
                <a:spcPts val="4015"/>
              </a:lnSpc>
            </a:pPr>
            <a:r>
              <a:rPr lang="en-US" sz="3019">
                <a:solidFill>
                  <a:srgbClr val="01003B"/>
                </a:solidFill>
                <a:latin typeface="Be Vietnam"/>
                <a:ea typeface="Be Vietnam"/>
                <a:cs typeface="Be Vietnam"/>
                <a:sym typeface="Be Vietnam"/>
              </a:rPr>
              <a:t>3.3 Workflow Model (Eddie, Venom, Mallory)</a:t>
            </a:r>
          </a:p>
          <a:p>
            <a:pPr algn="l">
              <a:lnSpc>
                <a:spcPts val="4015"/>
              </a:lnSpc>
            </a:pPr>
            <a:r>
              <a:rPr lang="en-US" sz="3019">
                <a:solidFill>
                  <a:srgbClr val="01003B"/>
                </a:solidFill>
                <a:latin typeface="Be Vietnam"/>
                <a:ea typeface="Be Vietnam"/>
                <a:cs typeface="Be Vietnam"/>
                <a:sym typeface="Be Vietnam"/>
              </a:rPr>
              <a:t> </a:t>
            </a:r>
          </a:p>
          <a:p>
            <a:pPr algn="l">
              <a:lnSpc>
                <a:spcPts val="4015"/>
              </a:lnSpc>
            </a:pPr>
            <a:r>
              <a:rPr lang="en-US" sz="3019">
                <a:solidFill>
                  <a:srgbClr val="01003B"/>
                </a:solidFill>
                <a:latin typeface="Be Vietnam"/>
                <a:ea typeface="Be Vietnam"/>
                <a:cs typeface="Be Vietnam"/>
                <a:sym typeface="Be Vietnam"/>
              </a:rPr>
              <a:t>3.4 Tools and Software Requirements</a:t>
            </a:r>
          </a:p>
          <a:p>
            <a:pPr algn="l">
              <a:lnSpc>
                <a:spcPts val="3616"/>
              </a:lnSpc>
            </a:pPr>
            <a:r>
              <a:rPr lang="en-US" sz="2719">
                <a:solidFill>
                  <a:srgbClr val="01003B"/>
                </a:solidFill>
                <a:latin typeface="Be Vietnam"/>
                <a:ea typeface="Be Vietnam"/>
                <a:cs typeface="Be Vietnam"/>
                <a:sym typeface="Be Vietnam"/>
              </a:rPr>
              <a:t> </a:t>
            </a:r>
          </a:p>
          <a:p>
            <a:pPr algn="l">
              <a:lnSpc>
                <a:spcPts val="4015"/>
              </a:lnSpc>
            </a:pPr>
            <a:r>
              <a:rPr lang="en-US" sz="3019">
                <a:solidFill>
                  <a:srgbClr val="01003B"/>
                </a:solidFill>
                <a:latin typeface="Be Vietnam"/>
                <a:ea typeface="Be Vietnam"/>
                <a:cs typeface="Be Vietnam"/>
                <a:sym typeface="Be Vietnam"/>
              </a:rPr>
              <a:t>3.5 Cryptography Algorithms Implemented (DH, AES, RSA)</a:t>
            </a:r>
          </a:p>
          <a:p>
            <a:pPr algn="l">
              <a:lnSpc>
                <a:spcPts val="3350"/>
              </a:lnSpc>
            </a:pPr>
            <a:endParaRPr lang="en-US" sz="3019">
              <a:solidFill>
                <a:srgbClr val="01003B"/>
              </a:solidFill>
              <a:latin typeface="Be Vietnam"/>
              <a:ea typeface="Be Vietnam"/>
              <a:cs typeface="Be Vietnam"/>
              <a:sym typeface="Be Vietnam"/>
            </a:endParaRPr>
          </a:p>
        </p:txBody>
      </p:sp>
      <p:grpSp>
        <p:nvGrpSpPr>
          <p:cNvPr id="4" name="Group 4"/>
          <p:cNvGrpSpPr/>
          <p:nvPr/>
        </p:nvGrpSpPr>
        <p:grpSpPr>
          <a:xfrm>
            <a:off x="5625017" y="2078763"/>
            <a:ext cx="11631813" cy="2226594"/>
            <a:chOff x="0" y="0"/>
            <a:chExt cx="3654995" cy="699649"/>
          </a:xfrm>
        </p:grpSpPr>
        <p:sp>
          <p:nvSpPr>
            <p:cNvPr id="5" name="Freeform 5"/>
            <p:cNvSpPr/>
            <p:nvPr/>
          </p:nvSpPr>
          <p:spPr>
            <a:xfrm>
              <a:off x="0" y="0"/>
              <a:ext cx="3654995" cy="699649"/>
            </a:xfrm>
            <a:custGeom>
              <a:avLst/>
              <a:gdLst/>
              <a:ahLst/>
              <a:cxnLst/>
              <a:rect l="l" t="t" r="r" b="b"/>
              <a:pathLst>
                <a:path w="3654995" h="699649">
                  <a:moveTo>
                    <a:pt x="9318" y="0"/>
                  </a:moveTo>
                  <a:lnTo>
                    <a:pt x="3645677" y="0"/>
                  </a:lnTo>
                  <a:cubicBezTo>
                    <a:pt x="3648148" y="0"/>
                    <a:pt x="3650518" y="982"/>
                    <a:pt x="3652265" y="2729"/>
                  </a:cubicBezTo>
                  <a:cubicBezTo>
                    <a:pt x="3654013" y="4477"/>
                    <a:pt x="3654995" y="6847"/>
                    <a:pt x="3654995" y="9318"/>
                  </a:cubicBezTo>
                  <a:lnTo>
                    <a:pt x="3654995" y="690331"/>
                  </a:lnTo>
                  <a:cubicBezTo>
                    <a:pt x="3654995" y="692803"/>
                    <a:pt x="3654013" y="695173"/>
                    <a:pt x="3652265" y="696920"/>
                  </a:cubicBezTo>
                  <a:cubicBezTo>
                    <a:pt x="3650518" y="698668"/>
                    <a:pt x="3648148" y="699649"/>
                    <a:pt x="3645677" y="699649"/>
                  </a:cubicBezTo>
                  <a:lnTo>
                    <a:pt x="9318" y="699649"/>
                  </a:lnTo>
                  <a:cubicBezTo>
                    <a:pt x="6847" y="699649"/>
                    <a:pt x="4477" y="698668"/>
                    <a:pt x="2729" y="696920"/>
                  </a:cubicBezTo>
                  <a:cubicBezTo>
                    <a:pt x="982" y="695173"/>
                    <a:pt x="0" y="692803"/>
                    <a:pt x="0" y="690331"/>
                  </a:cubicBezTo>
                  <a:lnTo>
                    <a:pt x="0" y="9318"/>
                  </a:lnTo>
                  <a:cubicBezTo>
                    <a:pt x="0" y="6847"/>
                    <a:pt x="982" y="4477"/>
                    <a:pt x="2729" y="2729"/>
                  </a:cubicBezTo>
                  <a:cubicBezTo>
                    <a:pt x="4477" y="982"/>
                    <a:pt x="6847" y="0"/>
                    <a:pt x="9318" y="0"/>
                  </a:cubicBezTo>
                  <a:close/>
                </a:path>
              </a:pathLst>
            </a:custGeom>
            <a:solidFill>
              <a:srgbClr val="000000">
                <a:alpha val="0"/>
              </a:srgbClr>
            </a:solidFill>
            <a:ln w="95250" cap="sq">
              <a:solidFill>
                <a:srgbClr val="195759"/>
              </a:solidFill>
              <a:prstDash val="solid"/>
              <a:miter/>
            </a:ln>
          </p:spPr>
        </p:sp>
        <p:sp>
          <p:nvSpPr>
            <p:cNvPr id="6" name="TextBox 6"/>
            <p:cNvSpPr txBox="1"/>
            <p:nvPr/>
          </p:nvSpPr>
          <p:spPr>
            <a:xfrm>
              <a:off x="0" y="-47625"/>
              <a:ext cx="3654995" cy="747274"/>
            </a:xfrm>
            <a:prstGeom prst="rect">
              <a:avLst/>
            </a:prstGeom>
          </p:spPr>
          <p:txBody>
            <a:bodyPr lIns="50800" tIns="50800" rIns="50800" bIns="50800" rtlCol="0" anchor="ctr"/>
            <a:lstStyle/>
            <a:p>
              <a:pPr algn="ctr">
                <a:lnSpc>
                  <a:spcPts val="2800"/>
                </a:lnSpc>
              </a:pPr>
              <a:endParaRPr/>
            </a:p>
          </p:txBody>
        </p:sp>
      </p:grpSp>
      <p:sp>
        <p:nvSpPr>
          <p:cNvPr id="7" name="TextBox 7"/>
          <p:cNvSpPr txBox="1"/>
          <p:nvPr/>
        </p:nvSpPr>
        <p:spPr>
          <a:xfrm>
            <a:off x="5625017" y="2296266"/>
            <a:ext cx="11631813" cy="1896364"/>
          </a:xfrm>
          <a:prstGeom prst="rect">
            <a:avLst/>
          </a:prstGeom>
        </p:spPr>
        <p:txBody>
          <a:bodyPr lIns="0" tIns="0" rIns="0" bIns="0" rtlCol="0" anchor="t">
            <a:spAutoFit/>
          </a:bodyPr>
          <a:lstStyle/>
          <a:p>
            <a:pPr algn="ctr">
              <a:lnSpc>
                <a:spcPts val="7313"/>
              </a:lnSpc>
            </a:pPr>
            <a:r>
              <a:rPr lang="en-US" sz="7100" b="1" spc="227">
                <a:solidFill>
                  <a:srgbClr val="01003B"/>
                </a:solidFill>
                <a:latin typeface="Be Vietnam Ultra-Bold"/>
                <a:ea typeface="Be Vietnam Ultra-Bold"/>
                <a:cs typeface="Be Vietnam Ultra-Bold"/>
                <a:sym typeface="Be Vietnam Ultra-Bold"/>
              </a:rPr>
              <a:t>SYSTEM DESIGN AND METHODOLOGY </a:t>
            </a:r>
          </a:p>
        </p:txBody>
      </p:sp>
      <p:grpSp>
        <p:nvGrpSpPr>
          <p:cNvPr id="8" name="Group 8"/>
          <p:cNvGrpSpPr/>
          <p:nvPr/>
        </p:nvGrpSpPr>
        <p:grpSpPr>
          <a:xfrm>
            <a:off x="1028700" y="-2316256"/>
            <a:ext cx="19615407" cy="2921592"/>
            <a:chOff x="0" y="0"/>
            <a:chExt cx="5166198" cy="769473"/>
          </a:xfrm>
        </p:grpSpPr>
        <p:sp>
          <p:nvSpPr>
            <p:cNvPr id="9" name="Freeform 9"/>
            <p:cNvSpPr/>
            <p:nvPr/>
          </p:nvSpPr>
          <p:spPr>
            <a:xfrm>
              <a:off x="0" y="0"/>
              <a:ext cx="5166198" cy="769473"/>
            </a:xfrm>
            <a:custGeom>
              <a:avLst/>
              <a:gdLst/>
              <a:ahLst/>
              <a:cxnLst/>
              <a:rect l="l" t="t" r="r" b="b"/>
              <a:pathLst>
                <a:path w="5166198" h="769473">
                  <a:moveTo>
                    <a:pt x="0" y="0"/>
                  </a:moveTo>
                  <a:lnTo>
                    <a:pt x="5166198" y="0"/>
                  </a:lnTo>
                  <a:lnTo>
                    <a:pt x="5166198" y="769473"/>
                  </a:lnTo>
                  <a:lnTo>
                    <a:pt x="0" y="769473"/>
                  </a:lnTo>
                  <a:close/>
                </a:path>
              </a:pathLst>
            </a:custGeom>
            <a:solidFill>
              <a:srgbClr val="195759"/>
            </a:solidFill>
          </p:spPr>
        </p:sp>
        <p:sp>
          <p:nvSpPr>
            <p:cNvPr id="10" name="TextBox 10"/>
            <p:cNvSpPr txBox="1"/>
            <p:nvPr/>
          </p:nvSpPr>
          <p:spPr>
            <a:xfrm>
              <a:off x="0" y="-47625"/>
              <a:ext cx="5166198" cy="817098"/>
            </a:xfrm>
            <a:prstGeom prst="rect">
              <a:avLst/>
            </a:prstGeom>
          </p:spPr>
          <p:txBody>
            <a:bodyPr lIns="50800" tIns="50800" rIns="50800" bIns="50800" rtlCol="0" anchor="ctr"/>
            <a:lstStyle/>
            <a:p>
              <a:pPr algn="ctr">
                <a:lnSpc>
                  <a:spcPts val="2800"/>
                </a:lnSpc>
              </a:pPr>
              <a:endParaRPr/>
            </a:p>
          </p:txBody>
        </p:sp>
      </p:grpSp>
      <p:grpSp>
        <p:nvGrpSpPr>
          <p:cNvPr id="11" name="Group 11"/>
          <p:cNvGrpSpPr/>
          <p:nvPr/>
        </p:nvGrpSpPr>
        <p:grpSpPr>
          <a:xfrm rot="5400000">
            <a:off x="-3737729" y="2822270"/>
            <a:ext cx="11619345" cy="4263886"/>
            <a:chOff x="0" y="0"/>
            <a:chExt cx="3060239" cy="1122999"/>
          </a:xfrm>
        </p:grpSpPr>
        <p:sp>
          <p:nvSpPr>
            <p:cNvPr id="12" name="Freeform 12"/>
            <p:cNvSpPr/>
            <p:nvPr/>
          </p:nvSpPr>
          <p:spPr>
            <a:xfrm>
              <a:off x="0" y="0"/>
              <a:ext cx="3060239" cy="1122999"/>
            </a:xfrm>
            <a:custGeom>
              <a:avLst/>
              <a:gdLst/>
              <a:ahLst/>
              <a:cxnLst/>
              <a:rect l="l" t="t" r="r" b="b"/>
              <a:pathLst>
                <a:path w="3060239" h="1122999">
                  <a:moveTo>
                    <a:pt x="0" y="0"/>
                  </a:moveTo>
                  <a:lnTo>
                    <a:pt x="3060239" y="0"/>
                  </a:lnTo>
                  <a:lnTo>
                    <a:pt x="3060239" y="1122999"/>
                  </a:lnTo>
                  <a:lnTo>
                    <a:pt x="0" y="1122999"/>
                  </a:lnTo>
                  <a:close/>
                </a:path>
              </a:pathLst>
            </a:custGeom>
            <a:solidFill>
              <a:srgbClr val="E8B96A"/>
            </a:solidFill>
          </p:spPr>
        </p:sp>
        <p:sp>
          <p:nvSpPr>
            <p:cNvPr id="13" name="TextBox 13"/>
            <p:cNvSpPr txBox="1"/>
            <p:nvPr/>
          </p:nvSpPr>
          <p:spPr>
            <a:xfrm>
              <a:off x="0" y="-47625"/>
              <a:ext cx="3060239" cy="1170624"/>
            </a:xfrm>
            <a:prstGeom prst="rect">
              <a:avLst/>
            </a:prstGeom>
          </p:spPr>
          <p:txBody>
            <a:bodyPr lIns="50800" tIns="50800" rIns="50800" bIns="50800" rtlCol="0" anchor="ctr"/>
            <a:lstStyle/>
            <a:p>
              <a:pPr algn="ctr">
                <a:lnSpc>
                  <a:spcPts val="2800"/>
                </a:lnSpc>
              </a:pPr>
              <a:endParaRPr/>
            </a:p>
          </p:txBody>
        </p:sp>
      </p:grpSp>
      <p:sp>
        <p:nvSpPr>
          <p:cNvPr id="14" name="Freeform 14"/>
          <p:cNvSpPr/>
          <p:nvPr/>
        </p:nvSpPr>
        <p:spPr>
          <a:xfrm rot="-10800000" flipV="1">
            <a:off x="-2529274" y="-408557"/>
            <a:ext cx="6733160" cy="10734023"/>
          </a:xfrm>
          <a:custGeom>
            <a:avLst/>
            <a:gdLst/>
            <a:ahLst/>
            <a:cxnLst/>
            <a:rect l="l" t="t" r="r" b="b"/>
            <a:pathLst>
              <a:path w="6733160" h="10734023">
                <a:moveTo>
                  <a:pt x="0" y="10734023"/>
                </a:moveTo>
                <a:lnTo>
                  <a:pt x="6733160" y="10734023"/>
                </a:lnTo>
                <a:lnTo>
                  <a:pt x="6733160" y="0"/>
                </a:lnTo>
                <a:lnTo>
                  <a:pt x="0" y="0"/>
                </a:lnTo>
                <a:lnTo>
                  <a:pt x="0" y="10734023"/>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5" name="Freeform 15"/>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5"/>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2"/>
            <a:stretch>
              <a:fillRect l="-9222" t="-4461" r="-20094" b="-4717"/>
            </a:stretch>
          </a:blipFill>
        </p:spPr>
      </p:sp>
      <p:grpSp>
        <p:nvGrpSpPr>
          <p:cNvPr id="3" name="Group 3"/>
          <p:cNvGrpSpPr/>
          <p:nvPr/>
        </p:nvGrpSpPr>
        <p:grpSpPr>
          <a:xfrm>
            <a:off x="6963189" y="1723674"/>
            <a:ext cx="7666959" cy="1625992"/>
            <a:chOff x="0" y="0"/>
            <a:chExt cx="3497138" cy="741665"/>
          </a:xfrm>
        </p:grpSpPr>
        <p:sp>
          <p:nvSpPr>
            <p:cNvPr id="4" name="Freeform 4"/>
            <p:cNvSpPr/>
            <p:nvPr/>
          </p:nvSpPr>
          <p:spPr>
            <a:xfrm>
              <a:off x="0" y="0"/>
              <a:ext cx="3497138" cy="741665"/>
            </a:xfrm>
            <a:custGeom>
              <a:avLst/>
              <a:gdLst/>
              <a:ahLst/>
              <a:cxnLst/>
              <a:rect l="l" t="t" r="r" b="b"/>
              <a:pathLst>
                <a:path w="3497138" h="741665">
                  <a:moveTo>
                    <a:pt x="3293938" y="0"/>
                  </a:moveTo>
                  <a:cubicBezTo>
                    <a:pt x="3406162" y="0"/>
                    <a:pt x="3497138" y="166027"/>
                    <a:pt x="3497138" y="370833"/>
                  </a:cubicBezTo>
                  <a:cubicBezTo>
                    <a:pt x="3497138" y="575638"/>
                    <a:pt x="3406162" y="741665"/>
                    <a:pt x="3293938" y="741665"/>
                  </a:cubicBezTo>
                  <a:lnTo>
                    <a:pt x="203200" y="741665"/>
                  </a:lnTo>
                  <a:cubicBezTo>
                    <a:pt x="90976" y="741665"/>
                    <a:pt x="0" y="575638"/>
                    <a:pt x="0" y="370833"/>
                  </a:cubicBezTo>
                  <a:cubicBezTo>
                    <a:pt x="0" y="166027"/>
                    <a:pt x="90976" y="0"/>
                    <a:pt x="203200" y="0"/>
                  </a:cubicBezTo>
                  <a:close/>
                </a:path>
              </a:pathLst>
            </a:custGeom>
            <a:solidFill>
              <a:srgbClr val="000000">
                <a:alpha val="0"/>
              </a:srgbClr>
            </a:solidFill>
            <a:ln w="85725" cap="sq">
              <a:solidFill>
                <a:srgbClr val="48CFAE"/>
              </a:solidFill>
              <a:prstDash val="solid"/>
              <a:miter/>
            </a:ln>
          </p:spPr>
        </p:sp>
        <p:sp>
          <p:nvSpPr>
            <p:cNvPr id="5" name="TextBox 5"/>
            <p:cNvSpPr txBox="1"/>
            <p:nvPr/>
          </p:nvSpPr>
          <p:spPr>
            <a:xfrm>
              <a:off x="0" y="-57150"/>
              <a:ext cx="3497138" cy="798815"/>
            </a:xfrm>
            <a:prstGeom prst="rect">
              <a:avLst/>
            </a:prstGeom>
          </p:spPr>
          <p:txBody>
            <a:bodyPr lIns="50800" tIns="50800" rIns="50800" bIns="50800" rtlCol="0" anchor="ctr"/>
            <a:lstStyle/>
            <a:p>
              <a:pPr algn="ctr">
                <a:lnSpc>
                  <a:spcPts val="4480"/>
                </a:lnSpc>
              </a:pPr>
              <a:endParaRPr/>
            </a:p>
          </p:txBody>
        </p:sp>
      </p:grpSp>
      <p:grpSp>
        <p:nvGrpSpPr>
          <p:cNvPr id="6" name="Group 6"/>
          <p:cNvGrpSpPr/>
          <p:nvPr/>
        </p:nvGrpSpPr>
        <p:grpSpPr>
          <a:xfrm>
            <a:off x="6963189" y="1521728"/>
            <a:ext cx="1295318" cy="1295318"/>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8F8F8"/>
                  </a:solidFill>
                  <a:latin typeface="Be Vietnam Ultra-Bold"/>
                  <a:ea typeface="Be Vietnam Ultra-Bold"/>
                  <a:cs typeface="Be Vietnam Ultra-Bold"/>
                  <a:sym typeface="Be Vietnam Ultra-Bold"/>
                </a:rPr>
                <a:t>3.1</a:t>
              </a:r>
              <a:r>
                <a:rPr lang="en-US" sz="3200" b="1">
                  <a:solidFill>
                    <a:srgbClr val="927FA2"/>
                  </a:solidFill>
                  <a:latin typeface="Be Vietnam Ultra-Bold"/>
                  <a:ea typeface="Be Vietnam Ultra-Bold"/>
                  <a:cs typeface="Be Vietnam Ultra-Bold"/>
                  <a:sym typeface="Be Vietnam Ultra-Bold"/>
                </a:rPr>
                <a:t> </a:t>
              </a:r>
            </a:p>
          </p:txBody>
        </p:sp>
      </p:grpSp>
      <p:grpSp>
        <p:nvGrpSpPr>
          <p:cNvPr id="9" name="Group 9"/>
          <p:cNvGrpSpPr/>
          <p:nvPr/>
        </p:nvGrpSpPr>
        <p:grpSpPr>
          <a:xfrm>
            <a:off x="7065668" y="3349666"/>
            <a:ext cx="7681372" cy="1793834"/>
            <a:chOff x="0" y="0"/>
            <a:chExt cx="3497138" cy="816688"/>
          </a:xfrm>
        </p:grpSpPr>
        <p:sp>
          <p:nvSpPr>
            <p:cNvPr id="10" name="Freeform 10"/>
            <p:cNvSpPr/>
            <p:nvPr/>
          </p:nvSpPr>
          <p:spPr>
            <a:xfrm>
              <a:off x="0" y="0"/>
              <a:ext cx="3497138" cy="816688"/>
            </a:xfrm>
            <a:custGeom>
              <a:avLst/>
              <a:gdLst/>
              <a:ahLst/>
              <a:cxnLst/>
              <a:rect l="l" t="t" r="r" b="b"/>
              <a:pathLst>
                <a:path w="3497138" h="816688">
                  <a:moveTo>
                    <a:pt x="3293938" y="0"/>
                  </a:moveTo>
                  <a:cubicBezTo>
                    <a:pt x="3406162" y="0"/>
                    <a:pt x="3497138" y="182822"/>
                    <a:pt x="3497138" y="408344"/>
                  </a:cubicBezTo>
                  <a:cubicBezTo>
                    <a:pt x="3497138" y="633866"/>
                    <a:pt x="3406162" y="816688"/>
                    <a:pt x="3293938" y="816688"/>
                  </a:cubicBezTo>
                  <a:lnTo>
                    <a:pt x="203200" y="816688"/>
                  </a:lnTo>
                  <a:cubicBezTo>
                    <a:pt x="90976" y="816688"/>
                    <a:pt x="0" y="633866"/>
                    <a:pt x="0" y="408344"/>
                  </a:cubicBezTo>
                  <a:cubicBezTo>
                    <a:pt x="0" y="182822"/>
                    <a:pt x="90976" y="0"/>
                    <a:pt x="203200" y="0"/>
                  </a:cubicBezTo>
                  <a:close/>
                </a:path>
              </a:pathLst>
            </a:custGeom>
            <a:solidFill>
              <a:srgbClr val="000000">
                <a:alpha val="0"/>
              </a:srgbClr>
            </a:solidFill>
            <a:ln w="85725" cap="sq">
              <a:solidFill>
                <a:srgbClr val="48CFAE"/>
              </a:solidFill>
              <a:prstDash val="solid"/>
              <a:miter/>
            </a:ln>
          </p:spPr>
        </p:sp>
        <p:sp>
          <p:nvSpPr>
            <p:cNvPr id="11" name="TextBox 11"/>
            <p:cNvSpPr txBox="1"/>
            <p:nvPr/>
          </p:nvSpPr>
          <p:spPr>
            <a:xfrm>
              <a:off x="0" y="-57150"/>
              <a:ext cx="3497138" cy="873838"/>
            </a:xfrm>
            <a:prstGeom prst="rect">
              <a:avLst/>
            </a:prstGeom>
          </p:spPr>
          <p:txBody>
            <a:bodyPr lIns="50800" tIns="50800" rIns="50800" bIns="50800" rtlCol="0" anchor="ctr"/>
            <a:lstStyle/>
            <a:p>
              <a:pPr algn="ctr">
                <a:lnSpc>
                  <a:spcPts val="4480"/>
                </a:lnSpc>
              </a:pPr>
              <a:endParaRPr/>
            </a:p>
          </p:txBody>
        </p:sp>
      </p:grpSp>
      <p:grpSp>
        <p:nvGrpSpPr>
          <p:cNvPr id="12" name="Group 12"/>
          <p:cNvGrpSpPr/>
          <p:nvPr/>
        </p:nvGrpSpPr>
        <p:grpSpPr>
          <a:xfrm>
            <a:off x="7065668" y="3147113"/>
            <a:ext cx="1297753" cy="129775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8F8F8"/>
                  </a:solidFill>
                  <a:latin typeface="Be Vietnam Ultra-Bold"/>
                  <a:ea typeface="Be Vietnam Ultra-Bold"/>
                  <a:cs typeface="Be Vietnam Ultra-Bold"/>
                  <a:sym typeface="Be Vietnam Ultra-Bold"/>
                </a:rPr>
                <a:t>3.2</a:t>
              </a:r>
            </a:p>
          </p:txBody>
        </p:sp>
      </p:grpSp>
      <p:grpSp>
        <p:nvGrpSpPr>
          <p:cNvPr id="15" name="Group 15"/>
          <p:cNvGrpSpPr/>
          <p:nvPr/>
        </p:nvGrpSpPr>
        <p:grpSpPr>
          <a:xfrm rot="8100000">
            <a:off x="-1050124" y="1979979"/>
            <a:ext cx="5400659" cy="5580517"/>
            <a:chOff x="0" y="0"/>
            <a:chExt cx="1028611" cy="1062867"/>
          </a:xfrm>
        </p:grpSpPr>
        <p:sp>
          <p:nvSpPr>
            <p:cNvPr id="16" name="Freeform 16"/>
            <p:cNvSpPr/>
            <p:nvPr/>
          </p:nvSpPr>
          <p:spPr>
            <a:xfrm>
              <a:off x="0" y="0"/>
              <a:ext cx="1028611" cy="1062867"/>
            </a:xfrm>
            <a:custGeom>
              <a:avLst/>
              <a:gdLst/>
              <a:ahLst/>
              <a:cxnLst/>
              <a:rect l="l" t="t" r="r" b="b"/>
              <a:pathLst>
                <a:path w="1028611" h="1062867">
                  <a:moveTo>
                    <a:pt x="20069" y="0"/>
                  </a:moveTo>
                  <a:lnTo>
                    <a:pt x="1008542" y="0"/>
                  </a:lnTo>
                  <a:cubicBezTo>
                    <a:pt x="1019626" y="0"/>
                    <a:pt x="1028611" y="8985"/>
                    <a:pt x="1028611" y="20069"/>
                  </a:cubicBezTo>
                  <a:lnTo>
                    <a:pt x="1028611" y="1042798"/>
                  </a:lnTo>
                  <a:cubicBezTo>
                    <a:pt x="1028611" y="1053882"/>
                    <a:pt x="1019626" y="1062867"/>
                    <a:pt x="1008542" y="1062867"/>
                  </a:cubicBezTo>
                  <a:lnTo>
                    <a:pt x="20069" y="1062867"/>
                  </a:lnTo>
                  <a:cubicBezTo>
                    <a:pt x="8985" y="1062867"/>
                    <a:pt x="0" y="1053882"/>
                    <a:pt x="0" y="1042798"/>
                  </a:cubicBezTo>
                  <a:lnTo>
                    <a:pt x="0" y="20069"/>
                  </a:lnTo>
                  <a:cubicBezTo>
                    <a:pt x="0" y="8985"/>
                    <a:pt x="8985" y="0"/>
                    <a:pt x="20069" y="0"/>
                  </a:cubicBezTo>
                  <a:close/>
                </a:path>
              </a:pathLst>
            </a:custGeom>
            <a:gradFill rotWithShape="1">
              <a:gsLst>
                <a:gs pos="0">
                  <a:srgbClr val="FFDE59">
                    <a:alpha val="100000"/>
                  </a:srgbClr>
                </a:gs>
                <a:gs pos="100000">
                  <a:srgbClr val="FF914D">
                    <a:alpha val="100000"/>
                  </a:srgbClr>
                </a:gs>
              </a:gsLst>
              <a:lin ang="0"/>
            </a:gradFill>
          </p:spPr>
        </p:sp>
        <p:sp>
          <p:nvSpPr>
            <p:cNvPr id="17" name="TextBox 17"/>
            <p:cNvSpPr txBox="1"/>
            <p:nvPr/>
          </p:nvSpPr>
          <p:spPr>
            <a:xfrm>
              <a:off x="0" y="-47625"/>
              <a:ext cx="1028611" cy="1110492"/>
            </a:xfrm>
            <a:prstGeom prst="rect">
              <a:avLst/>
            </a:prstGeom>
          </p:spPr>
          <p:txBody>
            <a:bodyPr lIns="50800" tIns="50800" rIns="50800" bIns="50800" rtlCol="0" anchor="ctr"/>
            <a:lstStyle/>
            <a:p>
              <a:pPr algn="ctr">
                <a:lnSpc>
                  <a:spcPts val="2800"/>
                </a:lnSpc>
              </a:pPr>
              <a:endParaRPr/>
            </a:p>
          </p:txBody>
        </p:sp>
      </p:grpSp>
      <p:grpSp>
        <p:nvGrpSpPr>
          <p:cNvPr id="18" name="Group 18"/>
          <p:cNvGrpSpPr/>
          <p:nvPr/>
        </p:nvGrpSpPr>
        <p:grpSpPr>
          <a:xfrm rot="8100000">
            <a:off x="-4062554" y="6610159"/>
            <a:ext cx="4742111" cy="4742111"/>
            <a:chOff x="0" y="0"/>
            <a:chExt cx="812800" cy="812800"/>
          </a:xfrm>
        </p:grpSpPr>
        <p:sp>
          <p:nvSpPr>
            <p:cNvPr id="19" name="Freeform 19"/>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48CFAE">
                    <a:alpha val="100000"/>
                  </a:srgbClr>
                </a:gs>
                <a:gs pos="100000">
                  <a:srgbClr val="006D83">
                    <a:alpha val="100000"/>
                  </a:srgbClr>
                </a:gs>
              </a:gsLst>
              <a:lin ang="0"/>
            </a:gradFill>
          </p:spPr>
        </p:sp>
        <p:sp>
          <p:nvSpPr>
            <p:cNvPr id="20" name="TextBox 20"/>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1" name="Group 21"/>
          <p:cNvGrpSpPr/>
          <p:nvPr/>
        </p:nvGrpSpPr>
        <p:grpSpPr>
          <a:xfrm rot="2700000">
            <a:off x="1327767" y="8487634"/>
            <a:ext cx="987162" cy="987162"/>
            <a:chOff x="0" y="0"/>
            <a:chExt cx="812800" cy="812800"/>
          </a:xfrm>
        </p:grpSpPr>
        <p:sp>
          <p:nvSpPr>
            <p:cNvPr id="22" name="Freeform 22"/>
            <p:cNvSpPr/>
            <p:nvPr/>
          </p:nvSpPr>
          <p:spPr>
            <a:xfrm>
              <a:off x="0" y="0"/>
              <a:ext cx="812800" cy="812800"/>
            </a:xfrm>
            <a:custGeom>
              <a:avLst/>
              <a:gdLst/>
              <a:ahLst/>
              <a:cxnLst/>
              <a:rect l="l" t="t" r="r" b="b"/>
              <a:pathLst>
                <a:path w="812800" h="812800">
                  <a:moveTo>
                    <a:pt x="109796" y="0"/>
                  </a:moveTo>
                  <a:lnTo>
                    <a:pt x="703004" y="0"/>
                  </a:lnTo>
                  <a:cubicBezTo>
                    <a:pt x="732123" y="0"/>
                    <a:pt x="760051" y="11568"/>
                    <a:pt x="780641" y="32159"/>
                  </a:cubicBezTo>
                  <a:cubicBezTo>
                    <a:pt x="801232" y="52749"/>
                    <a:pt x="812800" y="80677"/>
                    <a:pt x="812800" y="109796"/>
                  </a:cubicBezTo>
                  <a:lnTo>
                    <a:pt x="812800" y="703004"/>
                  </a:lnTo>
                  <a:cubicBezTo>
                    <a:pt x="812800" y="732123"/>
                    <a:pt x="801232" y="760051"/>
                    <a:pt x="780641" y="780641"/>
                  </a:cubicBezTo>
                  <a:cubicBezTo>
                    <a:pt x="760051" y="801232"/>
                    <a:pt x="732123" y="812800"/>
                    <a:pt x="703004" y="812800"/>
                  </a:cubicBezTo>
                  <a:lnTo>
                    <a:pt x="109796" y="812800"/>
                  </a:lnTo>
                  <a:cubicBezTo>
                    <a:pt x="80677" y="812800"/>
                    <a:pt x="52749" y="801232"/>
                    <a:pt x="32159" y="780641"/>
                  </a:cubicBezTo>
                  <a:cubicBezTo>
                    <a:pt x="11568" y="760051"/>
                    <a:pt x="0" y="732123"/>
                    <a:pt x="0" y="703004"/>
                  </a:cubicBezTo>
                  <a:lnTo>
                    <a:pt x="0" y="109796"/>
                  </a:lnTo>
                  <a:cubicBezTo>
                    <a:pt x="0" y="80677"/>
                    <a:pt x="11568" y="52749"/>
                    <a:pt x="32159" y="32159"/>
                  </a:cubicBezTo>
                  <a:cubicBezTo>
                    <a:pt x="52749" y="11568"/>
                    <a:pt x="80677" y="0"/>
                    <a:pt x="109796" y="0"/>
                  </a:cubicBezTo>
                  <a:close/>
                </a:path>
              </a:pathLst>
            </a:custGeom>
            <a:solidFill>
              <a:srgbClr val="33326B"/>
            </a:solidFill>
          </p:spPr>
        </p:sp>
        <p:sp>
          <p:nvSpPr>
            <p:cNvPr id="23" name="TextBox 23"/>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4" name="Group 24"/>
          <p:cNvGrpSpPr/>
          <p:nvPr/>
        </p:nvGrpSpPr>
        <p:grpSpPr>
          <a:xfrm rot="8100000">
            <a:off x="443724" y="-3776940"/>
            <a:ext cx="4742111" cy="4742111"/>
            <a:chOff x="0" y="0"/>
            <a:chExt cx="812800" cy="812800"/>
          </a:xfrm>
        </p:grpSpPr>
        <p:sp>
          <p:nvSpPr>
            <p:cNvPr id="25" name="Freeform 25"/>
            <p:cNvSpPr/>
            <p:nvPr/>
          </p:nvSpPr>
          <p:spPr>
            <a:xfrm>
              <a:off x="0" y="0"/>
              <a:ext cx="812800" cy="812800"/>
            </a:xfrm>
            <a:custGeom>
              <a:avLst/>
              <a:gdLst/>
              <a:ahLst/>
              <a:cxnLst/>
              <a:rect l="l" t="t" r="r" b="b"/>
              <a:pathLst>
                <a:path w="812800" h="812800">
                  <a:moveTo>
                    <a:pt x="22856" y="0"/>
                  </a:moveTo>
                  <a:lnTo>
                    <a:pt x="789944" y="0"/>
                  </a:lnTo>
                  <a:cubicBezTo>
                    <a:pt x="796006" y="0"/>
                    <a:pt x="801819" y="2408"/>
                    <a:pt x="806106" y="6694"/>
                  </a:cubicBezTo>
                  <a:cubicBezTo>
                    <a:pt x="810392" y="10981"/>
                    <a:pt x="812800" y="16794"/>
                    <a:pt x="812800" y="22856"/>
                  </a:cubicBezTo>
                  <a:lnTo>
                    <a:pt x="812800" y="789944"/>
                  </a:lnTo>
                  <a:cubicBezTo>
                    <a:pt x="812800" y="796006"/>
                    <a:pt x="810392" y="801819"/>
                    <a:pt x="806106" y="806106"/>
                  </a:cubicBezTo>
                  <a:cubicBezTo>
                    <a:pt x="801819" y="810392"/>
                    <a:pt x="796006" y="812800"/>
                    <a:pt x="789944" y="812800"/>
                  </a:cubicBezTo>
                  <a:lnTo>
                    <a:pt x="22856" y="812800"/>
                  </a:lnTo>
                  <a:cubicBezTo>
                    <a:pt x="16794" y="812800"/>
                    <a:pt x="10981" y="810392"/>
                    <a:pt x="6694" y="806106"/>
                  </a:cubicBezTo>
                  <a:cubicBezTo>
                    <a:pt x="2408" y="801819"/>
                    <a:pt x="0" y="796006"/>
                    <a:pt x="0" y="789944"/>
                  </a:cubicBezTo>
                  <a:lnTo>
                    <a:pt x="0" y="22856"/>
                  </a:lnTo>
                  <a:cubicBezTo>
                    <a:pt x="0" y="16794"/>
                    <a:pt x="2408" y="10981"/>
                    <a:pt x="6694" y="6694"/>
                  </a:cubicBezTo>
                  <a:cubicBezTo>
                    <a:pt x="10981" y="2408"/>
                    <a:pt x="16794" y="0"/>
                    <a:pt x="22856" y="0"/>
                  </a:cubicBezTo>
                  <a:close/>
                </a:path>
              </a:pathLst>
            </a:custGeom>
            <a:gradFill rotWithShape="1">
              <a:gsLst>
                <a:gs pos="0">
                  <a:srgbClr val="48CFAE">
                    <a:alpha val="100000"/>
                  </a:srgbClr>
                </a:gs>
                <a:gs pos="100000">
                  <a:srgbClr val="006D83">
                    <a:alpha val="100000"/>
                  </a:srgbClr>
                </a:gs>
              </a:gsLst>
              <a:lin ang="0"/>
            </a:gradFill>
          </p:spPr>
        </p:sp>
        <p:sp>
          <p:nvSpPr>
            <p:cNvPr id="26" name="TextBox 26"/>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27" name="Group 27"/>
          <p:cNvGrpSpPr/>
          <p:nvPr/>
        </p:nvGrpSpPr>
        <p:grpSpPr>
          <a:xfrm rot="2700000">
            <a:off x="-1751004" y="-602853"/>
            <a:ext cx="2695017" cy="2191248"/>
            <a:chOff x="0" y="0"/>
            <a:chExt cx="1579453" cy="1284213"/>
          </a:xfrm>
        </p:grpSpPr>
        <p:sp>
          <p:nvSpPr>
            <p:cNvPr id="28" name="Freeform 28"/>
            <p:cNvSpPr/>
            <p:nvPr/>
          </p:nvSpPr>
          <p:spPr>
            <a:xfrm>
              <a:off x="0" y="0"/>
              <a:ext cx="1579453" cy="1284213"/>
            </a:xfrm>
            <a:custGeom>
              <a:avLst/>
              <a:gdLst/>
              <a:ahLst/>
              <a:cxnLst/>
              <a:rect l="l" t="t" r="r" b="b"/>
              <a:pathLst>
                <a:path w="1579453" h="1284213">
                  <a:moveTo>
                    <a:pt x="40218" y="0"/>
                  </a:moveTo>
                  <a:lnTo>
                    <a:pt x="1539236" y="0"/>
                  </a:lnTo>
                  <a:cubicBezTo>
                    <a:pt x="1561448" y="0"/>
                    <a:pt x="1579453" y="18006"/>
                    <a:pt x="1579453" y="40218"/>
                  </a:cubicBezTo>
                  <a:lnTo>
                    <a:pt x="1579453" y="1243995"/>
                  </a:lnTo>
                  <a:cubicBezTo>
                    <a:pt x="1579453" y="1254662"/>
                    <a:pt x="1575216" y="1264891"/>
                    <a:pt x="1567674" y="1272433"/>
                  </a:cubicBezTo>
                  <a:cubicBezTo>
                    <a:pt x="1560132" y="1279976"/>
                    <a:pt x="1549902" y="1284213"/>
                    <a:pt x="1539236" y="1284213"/>
                  </a:cubicBezTo>
                  <a:lnTo>
                    <a:pt x="40218" y="1284213"/>
                  </a:lnTo>
                  <a:cubicBezTo>
                    <a:pt x="18006" y="1284213"/>
                    <a:pt x="0" y="1266207"/>
                    <a:pt x="0" y="1243995"/>
                  </a:cubicBezTo>
                  <a:lnTo>
                    <a:pt x="0" y="40218"/>
                  </a:lnTo>
                  <a:cubicBezTo>
                    <a:pt x="0" y="18006"/>
                    <a:pt x="18006" y="0"/>
                    <a:pt x="40218" y="0"/>
                  </a:cubicBezTo>
                  <a:close/>
                </a:path>
              </a:pathLst>
            </a:custGeom>
            <a:solidFill>
              <a:srgbClr val="33326B"/>
            </a:solidFill>
          </p:spPr>
        </p:sp>
        <p:sp>
          <p:nvSpPr>
            <p:cNvPr id="29" name="TextBox 29"/>
            <p:cNvSpPr txBox="1"/>
            <p:nvPr/>
          </p:nvSpPr>
          <p:spPr>
            <a:xfrm>
              <a:off x="0" y="-47625"/>
              <a:ext cx="1579453" cy="1331838"/>
            </a:xfrm>
            <a:prstGeom prst="rect">
              <a:avLst/>
            </a:prstGeom>
          </p:spPr>
          <p:txBody>
            <a:bodyPr lIns="50800" tIns="50800" rIns="50800" bIns="50800" rtlCol="0" anchor="ctr"/>
            <a:lstStyle/>
            <a:p>
              <a:pPr algn="ctr">
                <a:lnSpc>
                  <a:spcPts val="2800"/>
                </a:lnSpc>
              </a:pPr>
              <a:endParaRPr/>
            </a:p>
          </p:txBody>
        </p:sp>
      </p:grpSp>
      <p:grpSp>
        <p:nvGrpSpPr>
          <p:cNvPr id="30" name="Group 30"/>
          <p:cNvGrpSpPr/>
          <p:nvPr/>
        </p:nvGrpSpPr>
        <p:grpSpPr>
          <a:xfrm rot="2700000">
            <a:off x="744207" y="9791410"/>
            <a:ext cx="1386878" cy="1386878"/>
            <a:chOff x="0" y="0"/>
            <a:chExt cx="812800" cy="812800"/>
          </a:xfrm>
        </p:grpSpPr>
        <p:sp>
          <p:nvSpPr>
            <p:cNvPr id="31" name="Freeform 31"/>
            <p:cNvSpPr/>
            <p:nvPr/>
          </p:nvSpPr>
          <p:spPr>
            <a:xfrm>
              <a:off x="0" y="0"/>
              <a:ext cx="812800" cy="812800"/>
            </a:xfrm>
            <a:custGeom>
              <a:avLst/>
              <a:gdLst/>
              <a:ahLst/>
              <a:cxnLst/>
              <a:rect l="l" t="t" r="r" b="b"/>
              <a:pathLst>
                <a:path w="812800" h="812800">
                  <a:moveTo>
                    <a:pt x="78152" y="0"/>
                  </a:moveTo>
                  <a:lnTo>
                    <a:pt x="734648" y="0"/>
                  </a:lnTo>
                  <a:cubicBezTo>
                    <a:pt x="755375" y="0"/>
                    <a:pt x="775254" y="8234"/>
                    <a:pt x="789910" y="22890"/>
                  </a:cubicBezTo>
                  <a:cubicBezTo>
                    <a:pt x="804566" y="37546"/>
                    <a:pt x="812800" y="57425"/>
                    <a:pt x="812800" y="78152"/>
                  </a:cubicBezTo>
                  <a:lnTo>
                    <a:pt x="812800" y="734648"/>
                  </a:lnTo>
                  <a:cubicBezTo>
                    <a:pt x="812800" y="755375"/>
                    <a:pt x="804566" y="775254"/>
                    <a:pt x="789910" y="789910"/>
                  </a:cubicBezTo>
                  <a:cubicBezTo>
                    <a:pt x="775254" y="804566"/>
                    <a:pt x="755375" y="812800"/>
                    <a:pt x="734648" y="812800"/>
                  </a:cubicBezTo>
                  <a:lnTo>
                    <a:pt x="78152" y="812800"/>
                  </a:lnTo>
                  <a:cubicBezTo>
                    <a:pt x="57425" y="812800"/>
                    <a:pt x="37546" y="804566"/>
                    <a:pt x="22890" y="789910"/>
                  </a:cubicBezTo>
                  <a:cubicBezTo>
                    <a:pt x="8234" y="775254"/>
                    <a:pt x="0" y="755375"/>
                    <a:pt x="0" y="734648"/>
                  </a:cubicBezTo>
                  <a:lnTo>
                    <a:pt x="0" y="78152"/>
                  </a:lnTo>
                  <a:cubicBezTo>
                    <a:pt x="0" y="57425"/>
                    <a:pt x="8234" y="37546"/>
                    <a:pt x="22890" y="22890"/>
                  </a:cubicBezTo>
                  <a:cubicBezTo>
                    <a:pt x="37546" y="8234"/>
                    <a:pt x="57425" y="0"/>
                    <a:pt x="78152" y="0"/>
                  </a:cubicBezTo>
                  <a:close/>
                </a:path>
              </a:pathLst>
            </a:custGeom>
            <a:gradFill rotWithShape="1">
              <a:gsLst>
                <a:gs pos="0">
                  <a:srgbClr val="48CFAE">
                    <a:alpha val="100000"/>
                  </a:srgbClr>
                </a:gs>
                <a:gs pos="100000">
                  <a:srgbClr val="006D83">
                    <a:alpha val="100000"/>
                  </a:srgbClr>
                </a:gs>
              </a:gsLst>
              <a:lin ang="5400000"/>
            </a:gradFill>
          </p:spPr>
        </p:sp>
        <p:sp>
          <p:nvSpPr>
            <p:cNvPr id="32" name="TextBox 32"/>
            <p:cNvSpPr txBox="1"/>
            <p:nvPr/>
          </p:nvSpPr>
          <p:spPr>
            <a:xfrm>
              <a:off x="0" y="-47625"/>
              <a:ext cx="812800" cy="860425"/>
            </a:xfrm>
            <a:prstGeom prst="rect">
              <a:avLst/>
            </a:prstGeom>
          </p:spPr>
          <p:txBody>
            <a:bodyPr lIns="50800" tIns="50800" rIns="50800" bIns="50800" rtlCol="0" anchor="ctr"/>
            <a:lstStyle/>
            <a:p>
              <a:pPr algn="ctr">
                <a:lnSpc>
                  <a:spcPts val="2800"/>
                </a:lnSpc>
              </a:pPr>
              <a:endParaRPr/>
            </a:p>
          </p:txBody>
        </p:sp>
      </p:grpSp>
      <p:grpSp>
        <p:nvGrpSpPr>
          <p:cNvPr id="33" name="Group 33"/>
          <p:cNvGrpSpPr/>
          <p:nvPr/>
        </p:nvGrpSpPr>
        <p:grpSpPr>
          <a:xfrm rot="2700000">
            <a:off x="429841" y="7115908"/>
            <a:ext cx="1386956" cy="1391301"/>
            <a:chOff x="0" y="0"/>
            <a:chExt cx="1280202" cy="1284213"/>
          </a:xfrm>
        </p:grpSpPr>
        <p:sp>
          <p:nvSpPr>
            <p:cNvPr id="34" name="Freeform 34"/>
            <p:cNvSpPr/>
            <p:nvPr/>
          </p:nvSpPr>
          <p:spPr>
            <a:xfrm>
              <a:off x="0" y="0"/>
              <a:ext cx="1280202" cy="1284213"/>
            </a:xfrm>
            <a:custGeom>
              <a:avLst/>
              <a:gdLst/>
              <a:ahLst/>
              <a:cxnLst/>
              <a:rect l="l" t="t" r="r" b="b"/>
              <a:pathLst>
                <a:path w="1280202" h="1284213">
                  <a:moveTo>
                    <a:pt x="78147" y="0"/>
                  </a:moveTo>
                  <a:lnTo>
                    <a:pt x="1202054" y="0"/>
                  </a:lnTo>
                  <a:cubicBezTo>
                    <a:pt x="1245214" y="0"/>
                    <a:pt x="1280202" y="34988"/>
                    <a:pt x="1280202" y="78147"/>
                  </a:cubicBezTo>
                  <a:lnTo>
                    <a:pt x="1280202" y="1206065"/>
                  </a:lnTo>
                  <a:cubicBezTo>
                    <a:pt x="1280202" y="1226791"/>
                    <a:pt x="1271968" y="1246668"/>
                    <a:pt x="1257313" y="1261324"/>
                  </a:cubicBezTo>
                  <a:cubicBezTo>
                    <a:pt x="1242657" y="1275979"/>
                    <a:pt x="1222780" y="1284213"/>
                    <a:pt x="1202054" y="1284213"/>
                  </a:cubicBezTo>
                  <a:lnTo>
                    <a:pt x="78147" y="1284213"/>
                  </a:lnTo>
                  <a:cubicBezTo>
                    <a:pt x="34988" y="1284213"/>
                    <a:pt x="0" y="1249225"/>
                    <a:pt x="0" y="1206065"/>
                  </a:cubicBezTo>
                  <a:lnTo>
                    <a:pt x="0" y="78147"/>
                  </a:lnTo>
                  <a:cubicBezTo>
                    <a:pt x="0" y="34988"/>
                    <a:pt x="34988" y="0"/>
                    <a:pt x="78147" y="0"/>
                  </a:cubicBezTo>
                  <a:close/>
                </a:path>
              </a:pathLst>
            </a:custGeom>
            <a:solidFill>
              <a:srgbClr val="33326B"/>
            </a:solidFill>
          </p:spPr>
        </p:sp>
        <p:sp>
          <p:nvSpPr>
            <p:cNvPr id="35" name="TextBox 35"/>
            <p:cNvSpPr txBox="1"/>
            <p:nvPr/>
          </p:nvSpPr>
          <p:spPr>
            <a:xfrm>
              <a:off x="0" y="-47625"/>
              <a:ext cx="1280202" cy="1331838"/>
            </a:xfrm>
            <a:prstGeom prst="rect">
              <a:avLst/>
            </a:prstGeom>
          </p:spPr>
          <p:txBody>
            <a:bodyPr lIns="50800" tIns="50800" rIns="50800" bIns="50800" rtlCol="0" anchor="ctr"/>
            <a:lstStyle/>
            <a:p>
              <a:pPr algn="ctr">
                <a:lnSpc>
                  <a:spcPts val="2800"/>
                </a:lnSpc>
              </a:pPr>
              <a:endParaRPr/>
            </a:p>
          </p:txBody>
        </p:sp>
      </p:grpSp>
      <p:sp>
        <p:nvSpPr>
          <p:cNvPr id="36" name="TextBox 36"/>
          <p:cNvSpPr txBox="1"/>
          <p:nvPr/>
        </p:nvSpPr>
        <p:spPr>
          <a:xfrm>
            <a:off x="4311394" y="343877"/>
            <a:ext cx="13593314" cy="1012190"/>
          </a:xfrm>
          <a:prstGeom prst="rect">
            <a:avLst/>
          </a:prstGeom>
        </p:spPr>
        <p:txBody>
          <a:bodyPr lIns="0" tIns="0" rIns="0" bIns="0" rtlCol="0" anchor="t">
            <a:spAutoFit/>
          </a:bodyPr>
          <a:lstStyle/>
          <a:p>
            <a:pPr algn="l">
              <a:lnSpc>
                <a:spcPts val="8260"/>
              </a:lnSpc>
              <a:spcBef>
                <a:spcPct val="0"/>
              </a:spcBef>
            </a:pPr>
            <a:r>
              <a:rPr lang="en-US" sz="5900" b="1">
                <a:solidFill>
                  <a:srgbClr val="01003B"/>
                </a:solidFill>
                <a:latin typeface="Be Vietnam Ultra-Bold"/>
                <a:ea typeface="Be Vietnam Ultra-Bold"/>
                <a:cs typeface="Be Vietnam Ultra-Bold"/>
                <a:sym typeface="Be Vietnam Ultra-Bold"/>
              </a:rPr>
              <a:t>SYSTEM DESIGN AND METHODOLOGY </a:t>
            </a:r>
          </a:p>
        </p:txBody>
      </p:sp>
      <p:sp>
        <p:nvSpPr>
          <p:cNvPr id="37" name="TextBox 37"/>
          <p:cNvSpPr txBox="1"/>
          <p:nvPr/>
        </p:nvSpPr>
        <p:spPr>
          <a:xfrm>
            <a:off x="8528178" y="1870377"/>
            <a:ext cx="5159747" cy="1203064"/>
          </a:xfrm>
          <a:prstGeom prst="rect">
            <a:avLst/>
          </a:prstGeom>
        </p:spPr>
        <p:txBody>
          <a:bodyPr lIns="0" tIns="0" rIns="0" bIns="0" rtlCol="0" anchor="t">
            <a:spAutoFit/>
          </a:bodyPr>
          <a:lstStyle/>
          <a:p>
            <a:pPr algn="l">
              <a:lnSpc>
                <a:spcPts val="2464"/>
              </a:lnSpc>
              <a:spcBef>
                <a:spcPct val="0"/>
              </a:spcBef>
            </a:pPr>
            <a:r>
              <a:rPr lang="en-US" sz="1760" b="1">
                <a:solidFill>
                  <a:srgbClr val="01003B"/>
                </a:solidFill>
                <a:latin typeface="Be Vietnam Ultra-Bold"/>
                <a:ea typeface="Be Vietnam Ultra-Bold"/>
                <a:cs typeface="Be Vietnam Ultra-Bold"/>
                <a:sym typeface="Be Vietnam Ultra-Bold"/>
              </a:rPr>
              <a:t>SECURE DH+RSA AND INSECURE DH.EXAMINE THE BEHAVIOR OF MITM IN EACH VERSION.FOR A STRAIGHTFORWARD EXAMPLE, KEEP THE DESIGN SIMPLE. </a:t>
            </a:r>
          </a:p>
        </p:txBody>
      </p:sp>
      <p:sp>
        <p:nvSpPr>
          <p:cNvPr id="38" name="TextBox 38"/>
          <p:cNvSpPr txBox="1"/>
          <p:nvPr/>
        </p:nvSpPr>
        <p:spPr>
          <a:xfrm>
            <a:off x="8528178" y="3567180"/>
            <a:ext cx="5644440" cy="1203057"/>
          </a:xfrm>
          <a:prstGeom prst="rect">
            <a:avLst/>
          </a:prstGeom>
        </p:spPr>
        <p:txBody>
          <a:bodyPr lIns="0" tIns="0" rIns="0" bIns="0" rtlCol="0" anchor="t">
            <a:spAutoFit/>
          </a:bodyPr>
          <a:lstStyle/>
          <a:p>
            <a:pPr algn="l">
              <a:lnSpc>
                <a:spcPts val="2464"/>
              </a:lnSpc>
              <a:spcBef>
                <a:spcPct val="0"/>
              </a:spcBef>
            </a:pPr>
            <a:r>
              <a:rPr lang="en-US" sz="1760" b="1">
                <a:solidFill>
                  <a:srgbClr val="01003B"/>
                </a:solidFill>
                <a:latin typeface="Be Vietnam Ultra-Bold"/>
                <a:ea typeface="Be Vietnam Ultra-Bold"/>
                <a:cs typeface="Be Vietnam Ultra-Bold"/>
                <a:sym typeface="Be Vietnam Ultra-Bold"/>
              </a:rPr>
              <a:t>MALLORY (ATTACKER), VENOM (SERVER), AND EDDIE (CLIENT).MALLORY IS THE CONDUIT FOR MESSAGES.HE VISUAL FRAMEWORK ILLUSTRATES HOW ATTACKS TAKE PLACE.</a:t>
            </a:r>
          </a:p>
        </p:txBody>
      </p:sp>
      <p:sp>
        <p:nvSpPr>
          <p:cNvPr id="39" name="Freeform 39"/>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3"/>
            <a:stretch>
              <a:fillRect/>
            </a:stretch>
          </a:blipFill>
        </p:spPr>
      </p:sp>
      <p:grpSp>
        <p:nvGrpSpPr>
          <p:cNvPr id="40" name="Group 40"/>
          <p:cNvGrpSpPr/>
          <p:nvPr/>
        </p:nvGrpSpPr>
        <p:grpSpPr>
          <a:xfrm>
            <a:off x="7065668" y="5180820"/>
            <a:ext cx="7681372" cy="1669228"/>
            <a:chOff x="0" y="0"/>
            <a:chExt cx="3497138" cy="759958"/>
          </a:xfrm>
        </p:grpSpPr>
        <p:sp>
          <p:nvSpPr>
            <p:cNvPr id="41" name="Freeform 41"/>
            <p:cNvSpPr/>
            <p:nvPr/>
          </p:nvSpPr>
          <p:spPr>
            <a:xfrm>
              <a:off x="0" y="0"/>
              <a:ext cx="3497138" cy="759958"/>
            </a:xfrm>
            <a:custGeom>
              <a:avLst/>
              <a:gdLst/>
              <a:ahLst/>
              <a:cxnLst/>
              <a:rect l="l" t="t" r="r" b="b"/>
              <a:pathLst>
                <a:path w="3497138" h="759958">
                  <a:moveTo>
                    <a:pt x="3293938" y="0"/>
                  </a:moveTo>
                  <a:cubicBezTo>
                    <a:pt x="3406162" y="0"/>
                    <a:pt x="3497138" y="170122"/>
                    <a:pt x="3497138" y="379979"/>
                  </a:cubicBezTo>
                  <a:cubicBezTo>
                    <a:pt x="3497138" y="589836"/>
                    <a:pt x="3406162" y="759958"/>
                    <a:pt x="3293938" y="759958"/>
                  </a:cubicBezTo>
                  <a:lnTo>
                    <a:pt x="203200" y="759958"/>
                  </a:lnTo>
                  <a:cubicBezTo>
                    <a:pt x="90976" y="759958"/>
                    <a:pt x="0" y="589836"/>
                    <a:pt x="0" y="379979"/>
                  </a:cubicBezTo>
                  <a:cubicBezTo>
                    <a:pt x="0" y="170122"/>
                    <a:pt x="90976" y="0"/>
                    <a:pt x="203200" y="0"/>
                  </a:cubicBezTo>
                  <a:close/>
                </a:path>
              </a:pathLst>
            </a:custGeom>
            <a:solidFill>
              <a:srgbClr val="000000">
                <a:alpha val="0"/>
              </a:srgbClr>
            </a:solidFill>
            <a:ln w="85725" cap="sq">
              <a:solidFill>
                <a:srgbClr val="48CFAE"/>
              </a:solidFill>
              <a:prstDash val="solid"/>
              <a:miter/>
            </a:ln>
          </p:spPr>
        </p:sp>
        <p:sp>
          <p:nvSpPr>
            <p:cNvPr id="42" name="TextBox 42"/>
            <p:cNvSpPr txBox="1"/>
            <p:nvPr/>
          </p:nvSpPr>
          <p:spPr>
            <a:xfrm>
              <a:off x="0" y="-57150"/>
              <a:ext cx="3497138" cy="817108"/>
            </a:xfrm>
            <a:prstGeom prst="rect">
              <a:avLst/>
            </a:prstGeom>
          </p:spPr>
          <p:txBody>
            <a:bodyPr lIns="50800" tIns="50800" rIns="50800" bIns="50800" rtlCol="0" anchor="ctr"/>
            <a:lstStyle/>
            <a:p>
              <a:pPr algn="ctr">
                <a:lnSpc>
                  <a:spcPts val="4480"/>
                </a:lnSpc>
              </a:pPr>
              <a:endParaRPr/>
            </a:p>
          </p:txBody>
        </p:sp>
      </p:grpSp>
      <p:grpSp>
        <p:nvGrpSpPr>
          <p:cNvPr id="43" name="Group 43"/>
          <p:cNvGrpSpPr/>
          <p:nvPr/>
        </p:nvGrpSpPr>
        <p:grpSpPr>
          <a:xfrm>
            <a:off x="7065668" y="4978267"/>
            <a:ext cx="1297753" cy="1297753"/>
            <a:chOff x="0" y="0"/>
            <a:chExt cx="812800" cy="812800"/>
          </a:xfrm>
        </p:grpSpPr>
        <p:sp>
          <p:nvSpPr>
            <p:cNvPr id="44" name="Freeform 4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45" name="TextBox 45"/>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8F8F8"/>
                  </a:solidFill>
                  <a:latin typeface="Be Vietnam Ultra-Bold"/>
                  <a:ea typeface="Be Vietnam Ultra-Bold"/>
                  <a:cs typeface="Be Vietnam Ultra-Bold"/>
                  <a:sym typeface="Be Vietnam Ultra-Bold"/>
                </a:rPr>
                <a:t>3.3</a:t>
              </a:r>
            </a:p>
          </p:txBody>
        </p:sp>
      </p:grpSp>
      <p:sp>
        <p:nvSpPr>
          <p:cNvPr id="46" name="TextBox 46"/>
          <p:cNvSpPr txBox="1"/>
          <p:nvPr/>
        </p:nvSpPr>
        <p:spPr>
          <a:xfrm>
            <a:off x="8577131" y="5389213"/>
            <a:ext cx="5595486" cy="1203057"/>
          </a:xfrm>
          <a:prstGeom prst="rect">
            <a:avLst/>
          </a:prstGeom>
        </p:spPr>
        <p:txBody>
          <a:bodyPr lIns="0" tIns="0" rIns="0" bIns="0" rtlCol="0" anchor="t">
            <a:spAutoFit/>
          </a:bodyPr>
          <a:lstStyle/>
          <a:p>
            <a:pPr algn="l">
              <a:lnSpc>
                <a:spcPts val="2464"/>
              </a:lnSpc>
              <a:spcBef>
                <a:spcPct val="0"/>
              </a:spcBef>
            </a:pPr>
            <a:r>
              <a:rPr lang="en-US" sz="1760" b="1">
                <a:solidFill>
                  <a:srgbClr val="01003B"/>
                </a:solidFill>
                <a:latin typeface="Be Vietnam Ultra-Bold"/>
                <a:ea typeface="Be Vietnam Ultra-Bold"/>
                <a:cs typeface="Be Vietnam Ultra-Bold"/>
                <a:sym typeface="Be Vietnam Ultra-Bold"/>
              </a:rPr>
              <a:t>EDDIE AND VENOM HAVE NORMAL COMMUNICATION.MALLORY ALTERS AND INTERCEPTS DH VALUES.MALLORY IS BLOCKED BY SIGNATURE VERIFICATION IN THE SECURE VERSION. </a:t>
            </a:r>
          </a:p>
        </p:txBody>
      </p:sp>
      <p:grpSp>
        <p:nvGrpSpPr>
          <p:cNvPr id="47" name="Group 47"/>
          <p:cNvGrpSpPr/>
          <p:nvPr/>
        </p:nvGrpSpPr>
        <p:grpSpPr>
          <a:xfrm>
            <a:off x="7065668" y="6850048"/>
            <a:ext cx="7681372" cy="1733995"/>
            <a:chOff x="0" y="0"/>
            <a:chExt cx="3497138" cy="789445"/>
          </a:xfrm>
        </p:grpSpPr>
        <p:sp>
          <p:nvSpPr>
            <p:cNvPr id="48" name="Freeform 48"/>
            <p:cNvSpPr/>
            <p:nvPr/>
          </p:nvSpPr>
          <p:spPr>
            <a:xfrm>
              <a:off x="0" y="0"/>
              <a:ext cx="3497138" cy="789445"/>
            </a:xfrm>
            <a:custGeom>
              <a:avLst/>
              <a:gdLst/>
              <a:ahLst/>
              <a:cxnLst/>
              <a:rect l="l" t="t" r="r" b="b"/>
              <a:pathLst>
                <a:path w="3497138" h="789445">
                  <a:moveTo>
                    <a:pt x="3293938" y="0"/>
                  </a:moveTo>
                  <a:cubicBezTo>
                    <a:pt x="3406162" y="0"/>
                    <a:pt x="3497138" y="176723"/>
                    <a:pt x="3497138" y="394722"/>
                  </a:cubicBezTo>
                  <a:cubicBezTo>
                    <a:pt x="3497138" y="612722"/>
                    <a:pt x="3406162" y="789445"/>
                    <a:pt x="3293938" y="789445"/>
                  </a:cubicBezTo>
                  <a:lnTo>
                    <a:pt x="203200" y="789445"/>
                  </a:lnTo>
                  <a:cubicBezTo>
                    <a:pt x="90976" y="789445"/>
                    <a:pt x="0" y="612722"/>
                    <a:pt x="0" y="394722"/>
                  </a:cubicBezTo>
                  <a:cubicBezTo>
                    <a:pt x="0" y="176723"/>
                    <a:pt x="90976" y="0"/>
                    <a:pt x="203200" y="0"/>
                  </a:cubicBezTo>
                  <a:close/>
                </a:path>
              </a:pathLst>
            </a:custGeom>
            <a:solidFill>
              <a:srgbClr val="000000">
                <a:alpha val="0"/>
              </a:srgbClr>
            </a:solidFill>
            <a:ln w="85725" cap="sq">
              <a:solidFill>
                <a:srgbClr val="48CFAE"/>
              </a:solidFill>
              <a:prstDash val="solid"/>
              <a:miter/>
            </a:ln>
          </p:spPr>
        </p:sp>
        <p:sp>
          <p:nvSpPr>
            <p:cNvPr id="49" name="TextBox 49"/>
            <p:cNvSpPr txBox="1"/>
            <p:nvPr/>
          </p:nvSpPr>
          <p:spPr>
            <a:xfrm>
              <a:off x="0" y="-57150"/>
              <a:ext cx="3497138" cy="846595"/>
            </a:xfrm>
            <a:prstGeom prst="rect">
              <a:avLst/>
            </a:prstGeom>
          </p:spPr>
          <p:txBody>
            <a:bodyPr lIns="50800" tIns="50800" rIns="50800" bIns="50800" rtlCol="0" anchor="ctr"/>
            <a:lstStyle/>
            <a:p>
              <a:pPr algn="ctr">
                <a:lnSpc>
                  <a:spcPts val="4480"/>
                </a:lnSpc>
              </a:pPr>
              <a:endParaRPr/>
            </a:p>
          </p:txBody>
        </p:sp>
      </p:grpSp>
      <p:grpSp>
        <p:nvGrpSpPr>
          <p:cNvPr id="50" name="Group 50"/>
          <p:cNvGrpSpPr/>
          <p:nvPr/>
        </p:nvGrpSpPr>
        <p:grpSpPr>
          <a:xfrm>
            <a:off x="7065668" y="6647495"/>
            <a:ext cx="1297753" cy="1297753"/>
            <a:chOff x="0" y="0"/>
            <a:chExt cx="812800" cy="812800"/>
          </a:xfrm>
        </p:grpSpPr>
        <p:sp>
          <p:nvSpPr>
            <p:cNvPr id="51" name="Freeform 5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52" name="TextBox 52"/>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8F8F8"/>
                  </a:solidFill>
                  <a:latin typeface="Be Vietnam Ultra-Bold"/>
                  <a:ea typeface="Be Vietnam Ultra-Bold"/>
                  <a:cs typeface="Be Vietnam Ultra-Bold"/>
                  <a:sym typeface="Be Vietnam Ultra-Bold"/>
                </a:rPr>
                <a:t>3.4</a:t>
              </a:r>
            </a:p>
          </p:txBody>
        </p:sp>
      </p:grpSp>
      <p:sp>
        <p:nvSpPr>
          <p:cNvPr id="53" name="TextBox 53"/>
          <p:cNvSpPr txBox="1"/>
          <p:nvPr/>
        </p:nvSpPr>
        <p:spPr>
          <a:xfrm>
            <a:off x="8577131" y="7058442"/>
            <a:ext cx="5595486" cy="898257"/>
          </a:xfrm>
          <a:prstGeom prst="rect">
            <a:avLst/>
          </a:prstGeom>
        </p:spPr>
        <p:txBody>
          <a:bodyPr lIns="0" tIns="0" rIns="0" bIns="0" rtlCol="0" anchor="t">
            <a:spAutoFit/>
          </a:bodyPr>
          <a:lstStyle/>
          <a:p>
            <a:pPr algn="l">
              <a:lnSpc>
                <a:spcPts val="2464"/>
              </a:lnSpc>
              <a:spcBef>
                <a:spcPct val="0"/>
              </a:spcBef>
            </a:pPr>
            <a:r>
              <a:rPr lang="en-US" sz="1760" b="1">
                <a:solidFill>
                  <a:srgbClr val="01003B"/>
                </a:solidFill>
                <a:latin typeface="Be Vietnam Ultra-Bold"/>
                <a:ea typeface="Be Vietnam Ultra-Bold"/>
                <a:cs typeface="Be Vietnam Ultra-Bold"/>
                <a:sym typeface="Be Vietnam Ultra-Bold"/>
              </a:rPr>
              <a:t>PYTHON 3 FOR SOCKETS AND CODE LIBRARIES FOR CRYPTOGRAPHY (PYCRYPTODOME). A LIGHTWEIGHT TESTING ENVIRONMENT. </a:t>
            </a:r>
          </a:p>
        </p:txBody>
      </p:sp>
      <p:grpSp>
        <p:nvGrpSpPr>
          <p:cNvPr id="54" name="Group 54"/>
          <p:cNvGrpSpPr/>
          <p:nvPr/>
        </p:nvGrpSpPr>
        <p:grpSpPr>
          <a:xfrm>
            <a:off x="7065668" y="8584043"/>
            <a:ext cx="7681372" cy="1702957"/>
            <a:chOff x="0" y="0"/>
            <a:chExt cx="3497138" cy="775314"/>
          </a:xfrm>
        </p:grpSpPr>
        <p:sp>
          <p:nvSpPr>
            <p:cNvPr id="55" name="Freeform 55"/>
            <p:cNvSpPr/>
            <p:nvPr/>
          </p:nvSpPr>
          <p:spPr>
            <a:xfrm>
              <a:off x="0" y="0"/>
              <a:ext cx="3497138" cy="775314"/>
            </a:xfrm>
            <a:custGeom>
              <a:avLst/>
              <a:gdLst/>
              <a:ahLst/>
              <a:cxnLst/>
              <a:rect l="l" t="t" r="r" b="b"/>
              <a:pathLst>
                <a:path w="3497138" h="775314">
                  <a:moveTo>
                    <a:pt x="3293938" y="0"/>
                  </a:moveTo>
                  <a:cubicBezTo>
                    <a:pt x="3406162" y="0"/>
                    <a:pt x="3497138" y="173560"/>
                    <a:pt x="3497138" y="387657"/>
                  </a:cubicBezTo>
                  <a:cubicBezTo>
                    <a:pt x="3497138" y="601754"/>
                    <a:pt x="3406162" y="775314"/>
                    <a:pt x="3293938" y="775314"/>
                  </a:cubicBezTo>
                  <a:lnTo>
                    <a:pt x="203200" y="775314"/>
                  </a:lnTo>
                  <a:cubicBezTo>
                    <a:pt x="90976" y="775314"/>
                    <a:pt x="0" y="601754"/>
                    <a:pt x="0" y="387657"/>
                  </a:cubicBezTo>
                  <a:cubicBezTo>
                    <a:pt x="0" y="173560"/>
                    <a:pt x="90976" y="0"/>
                    <a:pt x="203200" y="0"/>
                  </a:cubicBezTo>
                  <a:close/>
                </a:path>
              </a:pathLst>
            </a:custGeom>
            <a:solidFill>
              <a:srgbClr val="000000">
                <a:alpha val="0"/>
              </a:srgbClr>
            </a:solidFill>
            <a:ln w="85725" cap="sq">
              <a:solidFill>
                <a:srgbClr val="48CFAE"/>
              </a:solidFill>
              <a:prstDash val="solid"/>
              <a:miter/>
            </a:ln>
          </p:spPr>
        </p:sp>
        <p:sp>
          <p:nvSpPr>
            <p:cNvPr id="56" name="TextBox 56"/>
            <p:cNvSpPr txBox="1"/>
            <p:nvPr/>
          </p:nvSpPr>
          <p:spPr>
            <a:xfrm>
              <a:off x="0" y="-57150"/>
              <a:ext cx="3497138" cy="832464"/>
            </a:xfrm>
            <a:prstGeom prst="rect">
              <a:avLst/>
            </a:prstGeom>
          </p:spPr>
          <p:txBody>
            <a:bodyPr lIns="50800" tIns="50800" rIns="50800" bIns="50800" rtlCol="0" anchor="ctr"/>
            <a:lstStyle/>
            <a:p>
              <a:pPr algn="ctr">
                <a:lnSpc>
                  <a:spcPts val="4480"/>
                </a:lnSpc>
              </a:pPr>
              <a:endParaRPr/>
            </a:p>
          </p:txBody>
        </p:sp>
      </p:grpSp>
      <p:grpSp>
        <p:nvGrpSpPr>
          <p:cNvPr id="57" name="Group 57"/>
          <p:cNvGrpSpPr/>
          <p:nvPr/>
        </p:nvGrpSpPr>
        <p:grpSpPr>
          <a:xfrm>
            <a:off x="7065668" y="8381490"/>
            <a:ext cx="1297753" cy="1297753"/>
            <a:chOff x="0" y="0"/>
            <a:chExt cx="812800" cy="812800"/>
          </a:xfrm>
        </p:grpSpPr>
        <p:sp>
          <p:nvSpPr>
            <p:cNvPr id="58" name="Freeform 5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3326B"/>
            </a:solidFill>
          </p:spPr>
        </p:sp>
        <p:sp>
          <p:nvSpPr>
            <p:cNvPr id="59" name="TextBox 59"/>
            <p:cNvSpPr txBox="1"/>
            <p:nvPr/>
          </p:nvSpPr>
          <p:spPr>
            <a:xfrm>
              <a:off x="76200" y="19050"/>
              <a:ext cx="660400" cy="717550"/>
            </a:xfrm>
            <a:prstGeom prst="rect">
              <a:avLst/>
            </a:prstGeom>
          </p:spPr>
          <p:txBody>
            <a:bodyPr lIns="50800" tIns="50800" rIns="50800" bIns="50800" rtlCol="0" anchor="ctr"/>
            <a:lstStyle/>
            <a:p>
              <a:pPr algn="ctr">
                <a:lnSpc>
                  <a:spcPts val="4480"/>
                </a:lnSpc>
              </a:pPr>
              <a:r>
                <a:rPr lang="en-US" sz="3200" b="1">
                  <a:solidFill>
                    <a:srgbClr val="F8F8F8"/>
                  </a:solidFill>
                  <a:latin typeface="Be Vietnam Ultra-Bold"/>
                  <a:ea typeface="Be Vietnam Ultra-Bold"/>
                  <a:cs typeface="Be Vietnam Ultra-Bold"/>
                  <a:sym typeface="Be Vietnam Ultra-Bold"/>
                </a:rPr>
                <a:t>3.5</a:t>
              </a:r>
            </a:p>
          </p:txBody>
        </p:sp>
      </p:grpSp>
      <p:sp>
        <p:nvSpPr>
          <p:cNvPr id="60" name="TextBox 60"/>
          <p:cNvSpPr txBox="1"/>
          <p:nvPr/>
        </p:nvSpPr>
        <p:spPr>
          <a:xfrm>
            <a:off x="8577131" y="8792437"/>
            <a:ext cx="5729616" cy="898257"/>
          </a:xfrm>
          <a:prstGeom prst="rect">
            <a:avLst/>
          </a:prstGeom>
        </p:spPr>
        <p:txBody>
          <a:bodyPr lIns="0" tIns="0" rIns="0" bIns="0" rtlCol="0" anchor="t">
            <a:spAutoFit/>
          </a:bodyPr>
          <a:lstStyle/>
          <a:p>
            <a:pPr algn="l">
              <a:lnSpc>
                <a:spcPts val="2464"/>
              </a:lnSpc>
              <a:spcBef>
                <a:spcPct val="0"/>
              </a:spcBef>
            </a:pPr>
            <a:r>
              <a:rPr lang="en-US" sz="1760" b="1">
                <a:solidFill>
                  <a:srgbClr val="01003B"/>
                </a:solidFill>
                <a:latin typeface="Be Vietnam Ultra-Bold"/>
                <a:ea typeface="Be Vietnam Ultra-Bold"/>
                <a:cs typeface="Be Vietnam Ultra-Bold"/>
                <a:sym typeface="Be Vietnam Ultra-Bold"/>
              </a:rPr>
              <a:t>KEY EXCHANGE VIA DH.MESSAGE ENCRYPTION USING AES.DIGITAL SIGNATURES FOR AUTHENTICATION USING RSA.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10710075" flipV="1">
            <a:off x="12936898" y="-1094900"/>
            <a:ext cx="7479071" cy="11923156"/>
          </a:xfrm>
          <a:custGeom>
            <a:avLst/>
            <a:gdLst/>
            <a:ahLst/>
            <a:cxnLst/>
            <a:rect l="l" t="t" r="r" b="b"/>
            <a:pathLst>
              <a:path w="7479071" h="11923156">
                <a:moveTo>
                  <a:pt x="0" y="11923156"/>
                </a:moveTo>
                <a:lnTo>
                  <a:pt x="7479070" y="11923156"/>
                </a:lnTo>
                <a:lnTo>
                  <a:pt x="7479070" y="0"/>
                </a:lnTo>
                <a:lnTo>
                  <a:pt x="0" y="0"/>
                </a:lnTo>
                <a:lnTo>
                  <a:pt x="0" y="11923156"/>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888327" y="1139727"/>
            <a:ext cx="10702279" cy="2089192"/>
          </a:xfrm>
          <a:prstGeom prst="rect">
            <a:avLst/>
          </a:prstGeom>
        </p:spPr>
        <p:txBody>
          <a:bodyPr lIns="0" tIns="0" rIns="0" bIns="0" rtlCol="0" anchor="t">
            <a:spAutoFit/>
          </a:bodyPr>
          <a:lstStyle/>
          <a:p>
            <a:pPr algn="l">
              <a:lnSpc>
                <a:spcPts val="8430"/>
              </a:lnSpc>
            </a:pPr>
            <a:r>
              <a:rPr lang="en-US" sz="6109" b="1">
                <a:solidFill>
                  <a:srgbClr val="01003B"/>
                </a:solidFill>
                <a:latin typeface="Be Vietnam Ultra-Bold"/>
                <a:ea typeface="Be Vietnam Ultra-Bold"/>
                <a:cs typeface="Be Vietnam Ultra-Bold"/>
                <a:sym typeface="Be Vietnam Ultra-Bold"/>
              </a:rPr>
              <a:t>IMPLEMENTATION AND DEVELOPMENT </a:t>
            </a:r>
          </a:p>
        </p:txBody>
      </p:sp>
      <p:grpSp>
        <p:nvGrpSpPr>
          <p:cNvPr id="5" name="Group 5"/>
          <p:cNvGrpSpPr/>
          <p:nvPr/>
        </p:nvGrpSpPr>
        <p:grpSpPr>
          <a:xfrm rot="5400000">
            <a:off x="-4779776" y="3713001"/>
            <a:ext cx="7458372" cy="3632225"/>
            <a:chOff x="0" y="0"/>
            <a:chExt cx="1964345" cy="956635"/>
          </a:xfrm>
        </p:grpSpPr>
        <p:sp>
          <p:nvSpPr>
            <p:cNvPr id="6" name="Freeform 6"/>
            <p:cNvSpPr/>
            <p:nvPr/>
          </p:nvSpPr>
          <p:spPr>
            <a:xfrm>
              <a:off x="0" y="0"/>
              <a:ext cx="1964345" cy="956635"/>
            </a:xfrm>
            <a:custGeom>
              <a:avLst/>
              <a:gdLst/>
              <a:ahLst/>
              <a:cxnLst/>
              <a:rect l="l" t="t" r="r" b="b"/>
              <a:pathLst>
                <a:path w="1964345" h="956635">
                  <a:moveTo>
                    <a:pt x="0" y="0"/>
                  </a:moveTo>
                  <a:lnTo>
                    <a:pt x="1964345" y="0"/>
                  </a:lnTo>
                  <a:lnTo>
                    <a:pt x="1964345" y="956635"/>
                  </a:lnTo>
                  <a:lnTo>
                    <a:pt x="0" y="956635"/>
                  </a:lnTo>
                  <a:close/>
                </a:path>
              </a:pathLst>
            </a:custGeom>
            <a:solidFill>
              <a:srgbClr val="E8B96A"/>
            </a:solidFill>
          </p:spPr>
        </p:sp>
        <p:sp>
          <p:nvSpPr>
            <p:cNvPr id="7" name="TextBox 7"/>
            <p:cNvSpPr txBox="1"/>
            <p:nvPr/>
          </p:nvSpPr>
          <p:spPr>
            <a:xfrm>
              <a:off x="0" y="-47625"/>
              <a:ext cx="1964345" cy="1004260"/>
            </a:xfrm>
            <a:prstGeom prst="rect">
              <a:avLst/>
            </a:prstGeom>
          </p:spPr>
          <p:txBody>
            <a:bodyPr lIns="50800" tIns="50800" rIns="50800" bIns="50800" rtlCol="0" anchor="ctr"/>
            <a:lstStyle/>
            <a:p>
              <a:pPr algn="ctr">
                <a:lnSpc>
                  <a:spcPts val="2800"/>
                </a:lnSpc>
              </a:pPr>
              <a:endParaRPr/>
            </a:p>
          </p:txBody>
        </p:sp>
      </p:grpSp>
      <p:sp>
        <p:nvSpPr>
          <p:cNvPr id="8" name="TextBox 8"/>
          <p:cNvSpPr txBox="1"/>
          <p:nvPr/>
        </p:nvSpPr>
        <p:spPr>
          <a:xfrm>
            <a:off x="1888327" y="3322628"/>
            <a:ext cx="7483027" cy="6495904"/>
          </a:xfrm>
          <a:prstGeom prst="rect">
            <a:avLst/>
          </a:prstGeom>
        </p:spPr>
        <p:txBody>
          <a:bodyPr lIns="0" tIns="0" rIns="0" bIns="0" rtlCol="0" anchor="t">
            <a:spAutoFit/>
          </a:bodyPr>
          <a:lstStyle/>
          <a:p>
            <a:pPr algn="l">
              <a:lnSpc>
                <a:spcPts val="4678"/>
              </a:lnSpc>
            </a:pPr>
            <a:r>
              <a:rPr lang="en-US" sz="2924">
                <a:solidFill>
                  <a:srgbClr val="01003B"/>
                </a:solidFill>
                <a:latin typeface="Be Vietnam"/>
                <a:ea typeface="Be Vietnam"/>
                <a:cs typeface="Be Vietnam"/>
                <a:sym typeface="Be Vietnam"/>
              </a:rPr>
              <a:t>4.1 Environmental Setup</a:t>
            </a:r>
          </a:p>
          <a:p>
            <a:pPr algn="l">
              <a:lnSpc>
                <a:spcPts val="4678"/>
              </a:lnSpc>
            </a:pPr>
            <a:r>
              <a:rPr lang="en-US" sz="2924">
                <a:solidFill>
                  <a:srgbClr val="01003B"/>
                </a:solidFill>
                <a:latin typeface="Be Vietnam"/>
                <a:ea typeface="Be Vietnam"/>
                <a:cs typeface="Be Vietnam"/>
                <a:sym typeface="Be Vietnam"/>
              </a:rPr>
              <a:t> </a:t>
            </a:r>
          </a:p>
          <a:p>
            <a:pPr algn="l">
              <a:lnSpc>
                <a:spcPts val="4678"/>
              </a:lnSpc>
            </a:pPr>
            <a:r>
              <a:rPr lang="en-US" sz="2924">
                <a:solidFill>
                  <a:srgbClr val="01003B"/>
                </a:solidFill>
                <a:latin typeface="Be Vietnam"/>
                <a:ea typeface="Be Vietnam"/>
                <a:cs typeface="Be Vietnam"/>
                <a:sym typeface="Be Vietnam"/>
              </a:rPr>
              <a:t>4.2 Secure DH + AES Chat Application</a:t>
            </a:r>
          </a:p>
          <a:p>
            <a:pPr algn="l">
              <a:lnSpc>
                <a:spcPts val="4678"/>
              </a:lnSpc>
            </a:pPr>
            <a:r>
              <a:rPr lang="en-US" sz="2924">
                <a:solidFill>
                  <a:srgbClr val="01003B"/>
                </a:solidFill>
                <a:latin typeface="Be Vietnam"/>
                <a:ea typeface="Be Vietnam"/>
                <a:cs typeface="Be Vietnam"/>
                <a:sym typeface="Be Vietnam"/>
              </a:rPr>
              <a:t> </a:t>
            </a:r>
          </a:p>
          <a:p>
            <a:pPr algn="l">
              <a:lnSpc>
                <a:spcPts val="4678"/>
              </a:lnSpc>
            </a:pPr>
            <a:r>
              <a:rPr lang="en-US" sz="2924">
                <a:solidFill>
                  <a:srgbClr val="01003B"/>
                </a:solidFill>
                <a:latin typeface="Be Vietnam"/>
                <a:ea typeface="Be Vietnam"/>
                <a:cs typeface="Be Vietnam"/>
                <a:sym typeface="Be Vietnam"/>
              </a:rPr>
              <a:t>4.3 MITM Attack Simulation (Mallory Proxy)</a:t>
            </a:r>
          </a:p>
          <a:p>
            <a:pPr algn="l">
              <a:lnSpc>
                <a:spcPts val="4678"/>
              </a:lnSpc>
            </a:pPr>
            <a:r>
              <a:rPr lang="en-US" sz="2924">
                <a:solidFill>
                  <a:srgbClr val="01003B"/>
                </a:solidFill>
                <a:latin typeface="Be Vietnam"/>
                <a:ea typeface="Be Vietnam"/>
                <a:cs typeface="Be Vietnam"/>
                <a:sym typeface="Be Vietnam"/>
              </a:rPr>
              <a:t> </a:t>
            </a:r>
          </a:p>
          <a:p>
            <a:pPr algn="l">
              <a:lnSpc>
                <a:spcPts val="4678"/>
              </a:lnSpc>
            </a:pPr>
            <a:r>
              <a:rPr lang="en-US" sz="2924">
                <a:solidFill>
                  <a:srgbClr val="01003B"/>
                </a:solidFill>
                <a:latin typeface="Be Vietnam"/>
                <a:ea typeface="Be Vietnam"/>
                <a:cs typeface="Be Vietnam"/>
                <a:sym typeface="Be Vietnam"/>
              </a:rPr>
              <a:t>4.4 Digital Signature Integration (RSA Authentication)</a:t>
            </a:r>
          </a:p>
          <a:p>
            <a:pPr algn="l">
              <a:lnSpc>
                <a:spcPts val="4678"/>
              </a:lnSpc>
            </a:pPr>
            <a:r>
              <a:rPr lang="en-US" sz="2924">
                <a:solidFill>
                  <a:srgbClr val="01003B"/>
                </a:solidFill>
                <a:latin typeface="Be Vietnam"/>
                <a:ea typeface="Be Vietnam"/>
                <a:cs typeface="Be Vietnam"/>
                <a:sym typeface="Be Vietnam"/>
              </a:rPr>
              <a:t> </a:t>
            </a:r>
          </a:p>
          <a:p>
            <a:pPr algn="l">
              <a:lnSpc>
                <a:spcPts val="4678"/>
              </a:lnSpc>
            </a:pPr>
            <a:r>
              <a:rPr lang="en-US" sz="2924">
                <a:solidFill>
                  <a:srgbClr val="01003B"/>
                </a:solidFill>
                <a:latin typeface="Be Vietnam"/>
                <a:ea typeface="Be Vietnam"/>
                <a:cs typeface="Be Vietnam"/>
                <a:sym typeface="Be Vietnam"/>
              </a:rPr>
              <a:t>4.5 Sample Code Snippets and Workflow</a:t>
            </a:r>
          </a:p>
        </p:txBody>
      </p:sp>
      <p:sp>
        <p:nvSpPr>
          <p:cNvPr id="9" name="Freeform 9"/>
          <p:cNvSpPr/>
          <p:nvPr/>
        </p:nvSpPr>
        <p:spPr>
          <a:xfrm>
            <a:off x="455800" y="236160"/>
            <a:ext cx="2388812" cy="998817"/>
          </a:xfrm>
          <a:custGeom>
            <a:avLst/>
            <a:gdLst/>
            <a:ahLst/>
            <a:cxnLst/>
            <a:rect l="l" t="t" r="r" b="b"/>
            <a:pathLst>
              <a:path w="2388812" h="998817">
                <a:moveTo>
                  <a:pt x="0" y="0"/>
                </a:moveTo>
                <a:lnTo>
                  <a:pt x="2388812" y="0"/>
                </a:lnTo>
                <a:lnTo>
                  <a:pt x="2388812" y="998817"/>
                </a:lnTo>
                <a:lnTo>
                  <a:pt x="0" y="998817"/>
                </a:lnTo>
                <a:lnTo>
                  <a:pt x="0" y="0"/>
                </a:lnTo>
                <a:close/>
              </a:path>
            </a:pathLst>
          </a:custGeom>
          <a:blipFill>
            <a:blip r:embed="rId5"/>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1880</Words>
  <Application>Microsoft Office PowerPoint</Application>
  <PresentationFormat>مخصص</PresentationFormat>
  <Paragraphs>233</Paragraphs>
  <Slides>20</Slides>
  <Notes>0</Notes>
  <HiddenSlides>0</HiddenSlides>
  <MMClips>0</MMClips>
  <ScaleCrop>false</ScaleCrop>
  <HeadingPairs>
    <vt:vector size="6" baseType="variant">
      <vt:variant>
        <vt:lpstr>الخطوط المستخدمة</vt:lpstr>
      </vt:variant>
      <vt:variant>
        <vt:i4>10</vt:i4>
      </vt:variant>
      <vt:variant>
        <vt:lpstr>نسق</vt:lpstr>
      </vt:variant>
      <vt:variant>
        <vt:i4>1</vt:i4>
      </vt:variant>
      <vt:variant>
        <vt:lpstr>عناوين الشرائح</vt:lpstr>
      </vt:variant>
      <vt:variant>
        <vt:i4>20</vt:i4>
      </vt:variant>
    </vt:vector>
  </HeadingPairs>
  <TitlesOfParts>
    <vt:vector size="31" baseType="lpstr">
      <vt:lpstr>Open Sans Bold</vt:lpstr>
      <vt:lpstr>Be Vietnam</vt:lpstr>
      <vt:lpstr>Be Vietnam Medium Italics</vt:lpstr>
      <vt:lpstr>Be Vietnam Medium</vt:lpstr>
      <vt:lpstr>TT Chocolates Bold</vt:lpstr>
      <vt:lpstr>Be Vietnam Ultra-Bold Italics</vt:lpstr>
      <vt:lpstr>Calibri</vt:lpstr>
      <vt:lpstr>Be Vietnam Ultra-Bold</vt:lpstr>
      <vt:lpstr>Arial</vt:lpstr>
      <vt:lpstr>Hind Siliguri</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White Modern Business Proposal Presentation</dc:title>
  <cp:lastModifiedBy>ساكنة الأهداب Alamerah</cp:lastModifiedBy>
  <cp:revision>2</cp:revision>
  <dcterms:created xsi:type="dcterms:W3CDTF">2006-08-16T00:00:00Z</dcterms:created>
  <dcterms:modified xsi:type="dcterms:W3CDTF">2025-12-05T10:26:48Z</dcterms:modified>
  <dc:identifier>DAGxxE8JZyo</dc:identifier>
</cp:coreProperties>
</file>

<file path=docProps/thumbnail.jpeg>
</file>